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31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316" r:id="rId21"/>
    <p:sldId id="301" r:id="rId22"/>
    <p:sldId id="282" r:id="rId23"/>
    <p:sldId id="303" r:id="rId24"/>
    <p:sldId id="302" r:id="rId25"/>
    <p:sldId id="292" r:id="rId26"/>
    <p:sldId id="293" r:id="rId27"/>
    <p:sldId id="294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2" r:id="rId36"/>
    <p:sldId id="313" r:id="rId37"/>
    <p:sldId id="314" r:id="rId38"/>
    <p:sldId id="317" r:id="rId39"/>
    <p:sldId id="283" r:id="rId40"/>
    <p:sldId id="285" r:id="rId41"/>
    <p:sldId id="284" r:id="rId42"/>
    <p:sldId id="286" r:id="rId43"/>
    <p:sldId id="287" r:id="rId44"/>
    <p:sldId id="288" r:id="rId45"/>
    <p:sldId id="289" r:id="rId46"/>
    <p:sldId id="290" r:id="rId4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49"/>
    </p:embeddedFont>
    <p:embeddedFont>
      <p:font typeface="Questrial" panose="02000000000000000000" pitchFamily="2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1362C78-E66E-4994-AD48-4D3D84641645}">
  <a:tblStyle styleId="{31362C78-E66E-4994-AD48-4D3D846416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246" y="-90"/>
      </p:cViewPr>
      <p:guideLst>
        <p:guide orient="horz" pos="2160"/>
        <p:guide pos="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2165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0b53de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0b53de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40b53de6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blipFill rotWithShape="1">
          <a:blip r:embed="rId2">
            <a:alphaModFix amt="88000"/>
          </a:blip>
          <a:tile tx="0" ty="0" sx="100000" sy="100000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9144" y="4363608"/>
            <a:ext cx="2249424" cy="713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362200" y="234888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62200" y="4365104"/>
            <a:ext cx="6705600" cy="685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76200" y="437897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5" name="Google Shape;25;p2" descr="Marca principal rojo B rv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2763" y="0"/>
            <a:ext cx="2281237" cy="104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◻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○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>
  <p:cSld name="Encabezado de secció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899160"/>
            <a:ext cx="533400" cy="228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0550" y="899160"/>
            <a:ext cx="8553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ctrTitle"/>
          </p:nvPr>
        </p:nvSpPr>
        <p:spPr>
          <a:xfrm>
            <a:off x="2362200" y="234888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SESIÓN DE 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PRESENTACIÓN DE LA ESCUELA DE DOCTORADO</a:t>
            </a:r>
            <a:endParaRPr sz="320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2362200" y="4365104"/>
            <a:ext cx="6705600" cy="685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lang="es-ES_tradnl" sz="2000" dirty="0" smtClean="0">
                <a:solidFill>
                  <a:schemeClr val="lt1"/>
                </a:solidFill>
              </a:rPr>
              <a:t>Vicerrectorado de Investigación</a:t>
            </a:r>
            <a:endParaRPr sz="2000"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258536" y="4581125"/>
            <a:ext cx="1778902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13 de </a:t>
            </a:r>
            <a:r>
              <a:rPr lang="en-US" sz="1200" b="1" i="0" u="none" strike="noStrike" cap="none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octub</a:t>
            </a:r>
            <a:r>
              <a:rPr lang="en-US" sz="1200" b="1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</a:t>
            </a:r>
            <a:r>
              <a:rPr lang="en-US" sz="12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200" b="1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 </a:t>
            </a:r>
            <a:r>
              <a:rPr lang="en-US" sz="12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2020</a:t>
            </a:r>
            <a:endParaRPr sz="12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360680" y="5691130"/>
            <a:ext cx="5320030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_tradnl" altLang="es-ES_tradnl" sz="1400" dirty="0">
                <a:latin typeface="Questrial" panose="020B0604020202020204" charset="0"/>
              </a:rPr>
              <a:t>Conectada con web de Investigadores y ésta a su vez con CVN</a:t>
            </a:r>
            <a:endParaRPr lang="es-ES" altLang="es-ES_tradnl" sz="1400" dirty="0">
              <a:latin typeface="Questrial" panose="020B060402020202020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3" t="14310" r="16512" b="10504"/>
          <a:stretch>
            <a:fillRect/>
          </a:stretch>
        </p:blipFill>
        <p:spPr bwMode="auto">
          <a:xfrm>
            <a:off x="4457700" y="1167448"/>
            <a:ext cx="455612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80975" y="3164523"/>
            <a:ext cx="6242686" cy="23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s-ES" sz="1600" b="1" dirty="0" smtClean="0">
                <a:latin typeface="Questrial" panose="020B0604020202020204" charset="0"/>
              </a:rPr>
              <a:t>113 Grupos </a:t>
            </a:r>
            <a:r>
              <a:rPr lang="es-ES" sz="1600" b="1" dirty="0">
                <a:latin typeface="Questrial" panose="020B0604020202020204" charset="0"/>
              </a:rPr>
              <a:t>de Investigación:</a:t>
            </a:r>
          </a:p>
          <a:p>
            <a:pPr>
              <a:defRPr/>
            </a:pPr>
            <a:endParaRPr lang="es-ES" sz="1600" b="1" dirty="0">
              <a:latin typeface="Questrial" panose="020B0604020202020204" charset="0"/>
            </a:endParaRPr>
          </a:p>
          <a:p>
            <a:pPr marL="1441450" indent="-285750"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latin typeface="Questrial" panose="020B0604020202020204" charset="0"/>
              </a:rPr>
              <a:t>53 </a:t>
            </a:r>
            <a:r>
              <a:rPr lang="es-ES" sz="1600" dirty="0">
                <a:latin typeface="Questrial" panose="020B0604020202020204" charset="0"/>
              </a:rPr>
              <a:t>Biomedicina y Salud</a:t>
            </a:r>
          </a:p>
          <a:p>
            <a:pPr marL="1441450" indent="-285750"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latin typeface="Questrial" panose="020B0604020202020204" charset="0"/>
              </a:rPr>
              <a:t>39 </a:t>
            </a:r>
            <a:r>
              <a:rPr lang="es-ES" sz="1600" dirty="0">
                <a:latin typeface="Questrial" panose="020B0604020202020204" charset="0"/>
              </a:rPr>
              <a:t>Humanidades y Ciencias sociales</a:t>
            </a:r>
          </a:p>
          <a:p>
            <a:pPr marL="1441450" indent="-285750"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latin typeface="Questrial" panose="020B0604020202020204" charset="0"/>
              </a:rPr>
              <a:t>12 </a:t>
            </a:r>
            <a:r>
              <a:rPr lang="es-ES" sz="1600" dirty="0">
                <a:latin typeface="Questrial" panose="020B0604020202020204" charset="0"/>
              </a:rPr>
              <a:t>Arquitectura y Ciencias técnicas </a:t>
            </a:r>
          </a:p>
          <a:p>
            <a:pPr marL="1441450" indent="-285750"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latin typeface="Questrial" panose="020B0604020202020204" charset="0"/>
              </a:rPr>
              <a:t>9 </a:t>
            </a:r>
            <a:r>
              <a:rPr lang="es-ES" sz="1600" dirty="0">
                <a:latin typeface="Questrial" panose="020B0604020202020204" charset="0"/>
              </a:rPr>
              <a:t>Ciencias Experimentales, Medioambiente y </a:t>
            </a:r>
          </a:p>
          <a:p>
            <a:pPr marL="1155700">
              <a:defRPr/>
            </a:pPr>
            <a:r>
              <a:rPr lang="es-ES" sz="1600" dirty="0">
                <a:latin typeface="Questrial" panose="020B0604020202020204" charset="0"/>
              </a:rPr>
              <a:t>sostenibilidad</a:t>
            </a:r>
          </a:p>
          <a:p>
            <a:pPr marL="893763">
              <a:defRPr/>
            </a:pPr>
            <a:endParaRPr lang="es-ES" sz="1600" dirty="0">
              <a:latin typeface="Questrial" panose="020B0604020202020204" charset="0"/>
            </a:endParaRPr>
          </a:p>
          <a:p>
            <a:pPr marL="893763">
              <a:defRPr/>
            </a:pPr>
            <a:r>
              <a:rPr lang="es-ES" sz="1600" b="1" dirty="0" smtClean="0">
                <a:latin typeface="Questrial" panose="020B0604020202020204" charset="0"/>
              </a:rPr>
              <a:t>1201  investigadores</a:t>
            </a:r>
            <a:r>
              <a:rPr lang="es-ES" sz="1600" dirty="0" smtClean="0">
                <a:latin typeface="Questrial" panose="020B0604020202020204" charset="0"/>
              </a:rPr>
              <a:t> </a:t>
            </a:r>
            <a:r>
              <a:rPr lang="es-ES" sz="1600" dirty="0">
                <a:latin typeface="Questrial" panose="020B0604020202020204" charset="0"/>
              </a:rPr>
              <a:t>(de los que </a:t>
            </a:r>
            <a:r>
              <a:rPr lang="es-ES" sz="1600" dirty="0" smtClean="0">
                <a:latin typeface="Questrial" panose="020B0604020202020204" charset="0"/>
              </a:rPr>
              <a:t>115 </a:t>
            </a:r>
            <a:r>
              <a:rPr lang="es-ES" sz="1600" dirty="0">
                <a:latin typeface="Questrial" panose="020B0604020202020204" charset="0"/>
              </a:rPr>
              <a:t>son externos).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0680" y="6384072"/>
            <a:ext cx="4577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altLang="es-ES_tradnl" sz="1600" dirty="0">
                <a:latin typeface="Questrial" panose="020B0604020202020204" charset="0"/>
              </a:rPr>
              <a:t>http://www.unav.edu/web/investigacion</a:t>
            </a:r>
          </a:p>
        </p:txBody>
      </p:sp>
    </p:spTree>
    <p:extLst>
      <p:ext uri="{BB962C8B-B14F-4D97-AF65-F5344CB8AC3E}">
        <p14:creationId xmlns:p14="http://schemas.microsoft.com/office/powerpoint/2010/main" val="14457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3" name="2 Rectángulo"/>
          <p:cNvSpPr/>
          <p:nvPr/>
        </p:nvSpPr>
        <p:spPr>
          <a:xfrm>
            <a:off x="354330" y="6350228"/>
            <a:ext cx="6972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altLang="es-ES_tradnl" sz="1600" dirty="0">
                <a:latin typeface="Questrial" panose="020B0604020202020204" charset="0"/>
              </a:rPr>
              <a:t>https://www.unav.edu/web/investigacion/research-university/informes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254829" y="3391259"/>
            <a:ext cx="235131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s-ES_tradnl" sz="1300" dirty="0" smtClean="0">
                <a:latin typeface="Questrial" panose="020B0604020202020204" charset="0"/>
              </a:rPr>
              <a:t>Indicadores</a:t>
            </a:r>
          </a:p>
          <a:p>
            <a:r>
              <a:rPr lang="es-ES_tradnl" sz="1300" dirty="0" err="1" smtClean="0">
                <a:latin typeface="Questrial" panose="020B0604020202020204" charset="0"/>
              </a:rPr>
              <a:t>Bibliométricos</a:t>
            </a:r>
            <a:r>
              <a:rPr lang="es-ES_tradnl" sz="1300" dirty="0" smtClean="0">
                <a:latin typeface="Questrial" panose="020B0604020202020204" charset="0"/>
              </a:rPr>
              <a:t> de la producción científica del año 2019 en </a:t>
            </a:r>
            <a:r>
              <a:rPr lang="es-ES_tradnl" sz="1300" i="1" dirty="0" smtClean="0">
                <a:latin typeface="Questrial" panose="020B0604020202020204" charset="0"/>
              </a:rPr>
              <a:t>Web of </a:t>
            </a:r>
            <a:r>
              <a:rPr lang="es-ES_tradnl" sz="1300" i="1" dirty="0" err="1" smtClean="0">
                <a:latin typeface="Questrial" panose="020B0604020202020204" charset="0"/>
              </a:rPr>
              <a:t>Science</a:t>
            </a:r>
            <a:endParaRPr lang="es-ES" sz="1300" i="1" dirty="0">
              <a:latin typeface="Questrial" panose="020B060402020202020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53472" y="4793095"/>
            <a:ext cx="33770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Questrial" panose="020B0604020202020204" charset="0"/>
              </a:rPr>
              <a:t>MEMORIA DE INVESTIGACIÓN</a:t>
            </a:r>
          </a:p>
          <a:p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Questrial" panose="020B0604020202020204" charset="0"/>
              </a:rPr>
              <a:t>UNIVERSIDAD DE NAVARRA 2019</a:t>
            </a:r>
          </a:p>
          <a:p>
            <a:endParaRPr lang="es-ES_tradnl" dirty="0">
              <a:solidFill>
                <a:schemeClr val="bg1">
                  <a:lumMod val="50000"/>
                </a:schemeClr>
              </a:solidFill>
              <a:latin typeface="Questrial" panose="020B0604020202020204" charset="0"/>
            </a:endParaRPr>
          </a:p>
          <a:p>
            <a:r>
              <a:rPr lang="es-ES_tradnl" sz="1200" b="1" dirty="0" smtClean="0">
                <a:solidFill>
                  <a:schemeClr val="bg1">
                    <a:lumMod val="50000"/>
                  </a:schemeClr>
                </a:solidFill>
                <a:latin typeface="Questrial" panose="020B0604020202020204" charset="0"/>
              </a:rPr>
              <a:t>VICERRECTORADO DE INVESTIGACIÓN</a:t>
            </a:r>
          </a:p>
          <a:p>
            <a:r>
              <a:rPr lang="es-ES_tradnl" sz="1200" b="1" dirty="0" smtClean="0">
                <a:solidFill>
                  <a:schemeClr val="bg1">
                    <a:lumMod val="50000"/>
                  </a:schemeClr>
                </a:solidFill>
                <a:latin typeface="Questrial" panose="020B0604020202020204" charset="0"/>
              </a:rPr>
              <a:t>Unidad de </a:t>
            </a:r>
            <a:r>
              <a:rPr lang="es-ES_tradnl" sz="1200" b="1" dirty="0" err="1" smtClean="0">
                <a:solidFill>
                  <a:schemeClr val="bg1">
                    <a:lumMod val="50000"/>
                  </a:schemeClr>
                </a:solidFill>
                <a:latin typeface="Questrial" panose="020B0604020202020204" charset="0"/>
              </a:rPr>
              <a:t>Bibliometría</a:t>
            </a:r>
            <a:r>
              <a:rPr lang="es-ES_tradnl" sz="1200" b="1" dirty="0" smtClean="0">
                <a:solidFill>
                  <a:schemeClr val="bg1">
                    <a:lumMod val="50000"/>
                  </a:schemeClr>
                </a:solidFill>
                <a:latin typeface="Questrial" panose="020B0604020202020204" charset="0"/>
              </a:rPr>
              <a:t> (Servicio de Bibliotecas)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Questrial" panose="020B060402020202020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816429" y="1589314"/>
            <a:ext cx="10885" cy="44964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unav.edu/documents/11314/9085421/Memoria-Produccion-UN-2019-port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2" y="1513114"/>
            <a:ext cx="2083328" cy="291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297180" y="1569647"/>
            <a:ext cx="8696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altLang="es-ES_tradnl" b="1" dirty="0" smtClean="0">
                <a:latin typeface="Questrial" panose="020B0604020202020204" charset="0"/>
              </a:rPr>
              <a:t>Análisis de la Producción Científica 2019</a:t>
            </a:r>
            <a:endParaRPr lang="es-ES" altLang="es-ES_tradnl" dirty="0">
              <a:latin typeface="Questrial" panose="020B0604020202020204" charset="0"/>
            </a:endParaRPr>
          </a:p>
          <a:p>
            <a:pPr eaLnBrk="1" hangingPunct="1"/>
            <a:r>
              <a:rPr lang="es-ES_tradnl" altLang="es-ES_tradnl" dirty="0" smtClean="0">
                <a:latin typeface="Questrial" panose="020B0604020202020204" charset="0"/>
              </a:rPr>
              <a:t>Distribución de la Producción por </a:t>
            </a:r>
            <a:r>
              <a:rPr lang="es-ES_tradnl" altLang="es-ES_tradnl" dirty="0">
                <a:latin typeface="Questrial" panose="020B0604020202020204" charset="0"/>
              </a:rPr>
              <a:t>á</a:t>
            </a:r>
            <a:r>
              <a:rPr lang="es-ES_tradnl" altLang="es-ES_tradnl" dirty="0" smtClean="0">
                <a:latin typeface="Questrial" panose="020B0604020202020204" charset="0"/>
              </a:rPr>
              <a:t>rea científica. Fuente de datos: Web of </a:t>
            </a:r>
            <a:r>
              <a:rPr lang="es-ES_tradnl" altLang="es-ES_tradnl" dirty="0" err="1" smtClean="0">
                <a:latin typeface="Questrial" panose="020B0604020202020204" charset="0"/>
              </a:rPr>
              <a:t>Science</a:t>
            </a:r>
            <a:r>
              <a:rPr lang="es-ES_tradnl" altLang="es-ES_tradnl" dirty="0" smtClean="0">
                <a:latin typeface="Questrial" panose="020B0604020202020204" charset="0"/>
              </a:rPr>
              <a:t>, </a:t>
            </a:r>
            <a:r>
              <a:rPr lang="es-ES_tradnl" altLang="es-ES_tradnl" dirty="0" err="1" smtClean="0">
                <a:latin typeface="Questrial" panose="020B0604020202020204" charset="0"/>
              </a:rPr>
              <a:t>Scopus</a:t>
            </a:r>
            <a:r>
              <a:rPr lang="es-ES_tradnl" altLang="es-ES_tradnl" dirty="0" smtClean="0">
                <a:latin typeface="Questrial" panose="020B0604020202020204" charset="0"/>
              </a:rPr>
              <a:t> y </a:t>
            </a:r>
            <a:r>
              <a:rPr lang="es-ES_tradnl" altLang="es-ES_tradnl" dirty="0" err="1" smtClean="0">
                <a:latin typeface="Questrial" panose="020B0604020202020204" charset="0"/>
              </a:rPr>
              <a:t>CientificaCVN</a:t>
            </a:r>
            <a:r>
              <a:rPr lang="es-ES_tradnl" altLang="es-ES_tradnl" dirty="0" smtClean="0">
                <a:latin typeface="Questrial" panose="020B0604020202020204" charset="0"/>
              </a:rPr>
              <a:t>.</a:t>
            </a:r>
          </a:p>
          <a:p>
            <a:pPr eaLnBrk="1" hangingPunct="1"/>
            <a:r>
              <a:rPr lang="es-ES_tradnl" altLang="es-ES_tradnl" dirty="0" smtClean="0">
                <a:latin typeface="Questrial" panose="020B0604020202020204" charset="0"/>
              </a:rPr>
              <a:t>Clasificación temática empleada: Áreas temáticas de Web of </a:t>
            </a:r>
            <a:r>
              <a:rPr lang="es-ES_tradnl" altLang="es-ES_tradnl" dirty="0" err="1" smtClean="0">
                <a:latin typeface="Questrial" panose="020B0604020202020204" charset="0"/>
              </a:rPr>
              <a:t>Science</a:t>
            </a:r>
            <a:r>
              <a:rPr lang="es-ES_tradnl" altLang="es-ES_tradnl" dirty="0" smtClean="0">
                <a:latin typeface="Questrial" panose="020B0604020202020204" charset="0"/>
              </a:rPr>
              <a:t>, áreas científicas ANEP y normalización manual.</a:t>
            </a:r>
          </a:p>
          <a:p>
            <a:pPr eaLnBrk="1" hangingPunct="1"/>
            <a:r>
              <a:rPr lang="es-ES_tradnl" altLang="es-ES_tradnl" dirty="0" smtClean="0">
                <a:latin typeface="Questrial" panose="020B0604020202020204" charset="0"/>
              </a:rPr>
              <a:t>Período temporal : 2019</a:t>
            </a:r>
            <a:endParaRPr lang="es-ES" altLang="es-ES_tradnl" dirty="0">
              <a:latin typeface="Questrial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2739199"/>
            <a:ext cx="5624089" cy="370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114300" y="1299776"/>
            <a:ext cx="88011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altLang="es-ES_tradnl" b="1" dirty="0" smtClean="0">
                <a:latin typeface="Questrial" panose="020B0604020202020204" charset="0"/>
              </a:rPr>
              <a:t>Evolución </a:t>
            </a:r>
            <a:r>
              <a:rPr lang="es-ES" altLang="es-ES_tradnl" b="1" dirty="0">
                <a:latin typeface="Questrial" panose="020B0604020202020204" charset="0"/>
              </a:rPr>
              <a:t>del número de trabajos indexados en la </a:t>
            </a:r>
            <a:r>
              <a:rPr lang="es-ES" altLang="es-ES_tradnl" b="1" i="1" dirty="0">
                <a:latin typeface="Questrial" panose="020B0604020202020204" charset="0"/>
              </a:rPr>
              <a:t>Web of </a:t>
            </a:r>
            <a:r>
              <a:rPr lang="es-ES" altLang="es-ES_tradnl" b="1" i="1" dirty="0" err="1">
                <a:latin typeface="Questrial" panose="020B0604020202020204" charset="0"/>
              </a:rPr>
              <a:t>Science</a:t>
            </a:r>
            <a:endParaRPr lang="es-ES" altLang="es-ES_tradnl" dirty="0">
              <a:latin typeface="Questrial" panose="020B0604020202020204" charset="0"/>
            </a:endParaRPr>
          </a:p>
          <a:p>
            <a:pPr algn="just" eaLnBrk="1" hangingPunct="1"/>
            <a:r>
              <a:rPr lang="en-IN" altLang="es-ES_tradnl" sz="1200" dirty="0">
                <a:latin typeface="Questrial" panose="020B0604020202020204" charset="0"/>
              </a:rPr>
              <a:t>Fuente de </a:t>
            </a:r>
            <a:r>
              <a:rPr lang="en-IN" altLang="es-ES_tradnl" sz="1200" dirty="0" err="1">
                <a:latin typeface="Questrial" panose="020B0604020202020204" charset="0"/>
              </a:rPr>
              <a:t>datos</a:t>
            </a:r>
            <a:r>
              <a:rPr lang="en-IN" altLang="es-ES_tradnl" sz="1200" dirty="0">
                <a:latin typeface="Questrial" panose="020B0604020202020204" charset="0"/>
              </a:rPr>
              <a:t>: </a:t>
            </a:r>
            <a:r>
              <a:rPr lang="en-IN" altLang="es-ES_tradnl" sz="1200" dirty="0" smtClean="0">
                <a:latin typeface="Questrial" panose="020B0604020202020204" charset="0"/>
              </a:rPr>
              <a:t> </a:t>
            </a:r>
            <a:r>
              <a:rPr lang="en-IN" altLang="es-ES_tradnl" sz="1200" dirty="0" err="1" smtClean="0">
                <a:latin typeface="Questrial" panose="020B0604020202020204" charset="0"/>
              </a:rPr>
              <a:t>Colección</a:t>
            </a:r>
            <a:r>
              <a:rPr lang="en-IN" altLang="es-ES_tradnl" sz="1200" dirty="0" smtClean="0">
                <a:latin typeface="Questrial" panose="020B0604020202020204" charset="0"/>
              </a:rPr>
              <a:t> principal de </a:t>
            </a:r>
            <a:r>
              <a:rPr lang="en-IN" altLang="es-ES_tradnl" sz="1200" i="1" dirty="0" smtClean="0">
                <a:latin typeface="Questrial" panose="020B0604020202020204" charset="0"/>
              </a:rPr>
              <a:t>Web </a:t>
            </a:r>
            <a:r>
              <a:rPr lang="en-IN" altLang="es-ES_tradnl" sz="1200" i="1" dirty="0">
                <a:latin typeface="Questrial" panose="020B0604020202020204" charset="0"/>
              </a:rPr>
              <a:t>of </a:t>
            </a:r>
            <a:r>
              <a:rPr lang="en-IN" altLang="es-ES_tradnl" sz="1200" i="1" dirty="0" smtClean="0">
                <a:latin typeface="Questrial" panose="020B0604020202020204" charset="0"/>
              </a:rPr>
              <a:t>Science</a:t>
            </a:r>
            <a:endParaRPr lang="en-IN" altLang="es-ES_tradnl" sz="1200" dirty="0" smtClean="0">
              <a:latin typeface="Questrial" panose="020B0604020202020204" charset="0"/>
            </a:endParaRPr>
          </a:p>
          <a:p>
            <a:pPr algn="just" eaLnBrk="1" hangingPunct="1"/>
            <a:r>
              <a:rPr lang="es-ES" altLang="es-ES_tradnl" sz="1200" dirty="0" smtClean="0">
                <a:latin typeface="Questrial" panose="020B0604020202020204" charset="0"/>
              </a:rPr>
              <a:t>Tipología </a:t>
            </a:r>
            <a:r>
              <a:rPr lang="es-ES" altLang="es-ES_tradnl" sz="1200" dirty="0">
                <a:latin typeface="Questrial" panose="020B0604020202020204" charset="0"/>
              </a:rPr>
              <a:t>documental: Todos los tipos documentales</a:t>
            </a:r>
          </a:p>
          <a:p>
            <a:pPr algn="just" eaLnBrk="1" hangingPunct="1"/>
            <a:r>
              <a:rPr lang="es-ES" altLang="es-ES_tradnl" sz="1200" dirty="0">
                <a:latin typeface="Questrial" panose="020B0604020202020204" charset="0"/>
              </a:rPr>
              <a:t>Período temporal: </a:t>
            </a:r>
            <a:r>
              <a:rPr lang="es-ES" altLang="es-ES_tradnl" sz="1200" dirty="0" smtClean="0">
                <a:latin typeface="Questrial" panose="020B0604020202020204" charset="0"/>
              </a:rPr>
              <a:t>2010-2019</a:t>
            </a:r>
            <a:endParaRPr lang="es-ES" altLang="es-ES_tradnl" sz="1200" dirty="0">
              <a:latin typeface="Questrial" panose="020B06040202020202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01970"/>
            <a:ext cx="6868886" cy="37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606424" y="1154311"/>
            <a:ext cx="8449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altLang="es-ES_tradnl" b="1" dirty="0" smtClean="0">
                <a:latin typeface="Questrial" panose="020B0604020202020204" charset="0"/>
              </a:rPr>
              <a:t>Evolución </a:t>
            </a:r>
            <a:r>
              <a:rPr lang="es-ES" altLang="es-ES_tradnl" b="1" dirty="0">
                <a:latin typeface="Questrial" panose="020B0604020202020204" charset="0"/>
              </a:rPr>
              <a:t>del número de trabajos citables indexados en la </a:t>
            </a:r>
            <a:r>
              <a:rPr lang="es-ES" altLang="es-ES_tradnl" b="1" i="1" dirty="0">
                <a:latin typeface="Questrial" panose="020B0604020202020204" charset="0"/>
              </a:rPr>
              <a:t>Web of </a:t>
            </a:r>
            <a:r>
              <a:rPr lang="es-ES" altLang="es-ES_tradnl" b="1" i="1" dirty="0" err="1">
                <a:latin typeface="Questrial" panose="020B0604020202020204" charset="0"/>
              </a:rPr>
              <a:t>Science</a:t>
            </a:r>
            <a:r>
              <a:rPr lang="es-ES" altLang="es-ES_tradnl" b="1" dirty="0">
                <a:latin typeface="Questrial" panose="020B0604020202020204" charset="0"/>
              </a:rPr>
              <a:t> </a:t>
            </a:r>
            <a:endParaRPr lang="es-ES" altLang="es-ES_tradnl" dirty="0">
              <a:latin typeface="Questrial" panose="020B0604020202020204" charset="0"/>
            </a:endParaRPr>
          </a:p>
          <a:p>
            <a:pPr eaLnBrk="1" hangingPunct="1"/>
            <a:r>
              <a:rPr lang="en-IN" altLang="es-ES_tradnl" dirty="0">
                <a:latin typeface="Questrial" panose="020B0604020202020204" charset="0"/>
              </a:rPr>
              <a:t>Fuente de </a:t>
            </a:r>
            <a:r>
              <a:rPr lang="en-IN" altLang="es-ES_tradnl" dirty="0" err="1">
                <a:latin typeface="Questrial" panose="020B0604020202020204" charset="0"/>
              </a:rPr>
              <a:t>datos</a:t>
            </a:r>
            <a:r>
              <a:rPr lang="en-IN" altLang="es-ES_tradnl" dirty="0">
                <a:latin typeface="Questrial" panose="020B0604020202020204" charset="0"/>
              </a:rPr>
              <a:t>: </a:t>
            </a:r>
            <a:r>
              <a:rPr lang="en-IN" altLang="es-ES_tradnl" i="1" dirty="0">
                <a:latin typeface="Questrial" panose="020B0604020202020204" charset="0"/>
              </a:rPr>
              <a:t>Web of Science</a:t>
            </a:r>
            <a:r>
              <a:rPr lang="en-IN" altLang="es-ES_tradnl" dirty="0">
                <a:latin typeface="Questrial" panose="020B0604020202020204" charset="0"/>
              </a:rPr>
              <a:t>: </a:t>
            </a:r>
            <a:r>
              <a:rPr lang="en-IN" altLang="es-ES_tradnl" i="1" dirty="0">
                <a:latin typeface="Questrial" panose="020B0604020202020204" charset="0"/>
              </a:rPr>
              <a:t>Science Citation Index </a:t>
            </a:r>
            <a:r>
              <a:rPr lang="en-IN" altLang="es-ES_tradnl" dirty="0">
                <a:latin typeface="Questrial" panose="020B0604020202020204" charset="0"/>
              </a:rPr>
              <a:t>(SCI), </a:t>
            </a:r>
            <a:r>
              <a:rPr lang="en-IN" altLang="es-ES_tradnl" i="1" dirty="0">
                <a:latin typeface="Questrial" panose="020B0604020202020204" charset="0"/>
              </a:rPr>
              <a:t>Social Science Citation Index </a:t>
            </a:r>
            <a:r>
              <a:rPr lang="en-IN" altLang="es-ES_tradnl" dirty="0">
                <a:latin typeface="Questrial" panose="020B0604020202020204" charset="0"/>
              </a:rPr>
              <a:t>(SSCI) y </a:t>
            </a:r>
            <a:r>
              <a:rPr lang="en-IN" altLang="es-ES_tradnl" i="1" dirty="0">
                <a:latin typeface="Questrial" panose="020B0604020202020204" charset="0"/>
              </a:rPr>
              <a:t>Arts &amp; Humanities Citation Index </a:t>
            </a:r>
            <a:r>
              <a:rPr lang="en-IN" altLang="es-ES_tradnl" dirty="0">
                <a:latin typeface="Questrial" panose="020B0604020202020204" charset="0"/>
              </a:rPr>
              <a:t>(A&amp;HCI) </a:t>
            </a:r>
            <a:r>
              <a:rPr lang="en-IN" altLang="es-ES_tradnl" dirty="0" smtClean="0">
                <a:latin typeface="Questrial" panose="020B0604020202020204" charset="0"/>
              </a:rPr>
              <a:t>. </a:t>
            </a:r>
            <a:r>
              <a:rPr lang="es-ES" altLang="es-ES_tradnl" dirty="0" smtClean="0">
                <a:latin typeface="Questrial" panose="020B0604020202020204" charset="0"/>
              </a:rPr>
              <a:t>Tipología </a:t>
            </a:r>
            <a:r>
              <a:rPr lang="es-ES" altLang="es-ES_tradnl" dirty="0">
                <a:latin typeface="Questrial" panose="020B0604020202020204" charset="0"/>
              </a:rPr>
              <a:t>documental: Artículos, revisiones y cartas</a:t>
            </a:r>
          </a:p>
          <a:p>
            <a:pPr eaLnBrk="1" hangingPunct="1"/>
            <a:r>
              <a:rPr lang="es-ES" altLang="es-ES_tradnl" dirty="0">
                <a:latin typeface="Questrial" panose="020B0604020202020204" charset="0"/>
              </a:rPr>
              <a:t>Período temporal: </a:t>
            </a:r>
            <a:r>
              <a:rPr lang="es-ES" altLang="es-ES_tradnl" dirty="0" smtClean="0">
                <a:latin typeface="Questrial" panose="020B0604020202020204" charset="0"/>
              </a:rPr>
              <a:t>2010-2019</a:t>
            </a:r>
            <a:endParaRPr lang="es-ES" altLang="es-ES_tradnl" dirty="0">
              <a:latin typeface="Questrial" panose="020B06040202020202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2677886"/>
            <a:ext cx="6749142" cy="317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346825" y="3647778"/>
            <a:ext cx="2601994" cy="461665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 dirty="0">
                <a:latin typeface="Questrial" panose="020B0604020202020204" charset="0"/>
              </a:rPr>
              <a:t>Internacionalidad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4213" y="2191048"/>
            <a:ext cx="1247457" cy="461665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 dirty="0">
                <a:latin typeface="Questrial" panose="020B0604020202020204" charset="0"/>
              </a:rPr>
              <a:t>Trabajo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36515" y="2285057"/>
            <a:ext cx="1337226" cy="461665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>
                <a:latin typeface="Questrial" panose="020B0604020202020204" charset="0"/>
              </a:rPr>
              <a:t>Libertad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171690" y="2678748"/>
            <a:ext cx="1338828" cy="461665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 dirty="0">
                <a:latin typeface="Questrial" panose="020B0604020202020204" charset="0"/>
              </a:rPr>
              <a:t>Respeto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35350" y="3375660"/>
            <a:ext cx="2816797" cy="461665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>
                <a:latin typeface="Questrial" panose="020B0604020202020204" charset="0"/>
              </a:rPr>
              <a:t>Interdisciplinaridad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4213" y="3813513"/>
            <a:ext cx="2491388" cy="461665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>
                <a:latin typeface="Questrial" panose="020B0604020202020204" charset="0"/>
              </a:rPr>
              <a:t>Responsabilidad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747962" y="2520018"/>
            <a:ext cx="1266693" cy="461665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>
                <a:latin typeface="Questrial" panose="020B0604020202020204" charset="0"/>
              </a:rPr>
              <a:t>Servicio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33043" y="1352899"/>
            <a:ext cx="4842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algn="ctr"/>
            <a:r>
              <a:rPr lang="en-US" altLang="es-ES_tradnl" sz="3200" dirty="0" err="1">
                <a:solidFill>
                  <a:srgbClr val="96221A"/>
                </a:solidFill>
                <a:latin typeface="Questrial" panose="020B0604020202020204" charset="0"/>
              </a:rPr>
              <a:t>Ideario</a:t>
            </a:r>
            <a:r>
              <a:rPr lang="en-US" altLang="es-ES_tradnl" sz="3200" dirty="0">
                <a:solidFill>
                  <a:srgbClr val="96221A"/>
                </a:solidFill>
                <a:latin typeface="Questrial" panose="020B0604020202020204" charset="0"/>
              </a:rPr>
              <a:t> de la UN : </a:t>
            </a:r>
            <a:r>
              <a:rPr lang="en-US" altLang="es-ES_tradnl" sz="3200" dirty="0" err="1">
                <a:solidFill>
                  <a:srgbClr val="96221A"/>
                </a:solidFill>
                <a:latin typeface="Questrial" panose="020B0604020202020204" charset="0"/>
              </a:rPr>
              <a:t>Valores</a:t>
            </a:r>
            <a:r>
              <a:rPr lang="en-US" altLang="es-ES_tradnl" sz="3200" dirty="0">
                <a:solidFill>
                  <a:srgbClr val="96221A"/>
                </a:solidFill>
                <a:latin typeface="Questrial" panose="020B0604020202020204" charset="0"/>
              </a:rPr>
              <a:t>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61962" y="4816763"/>
            <a:ext cx="8361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ES" altLang="es-ES_tradnl" dirty="0">
                <a:latin typeface="Questrial" panose="020B0604020202020204" charset="0"/>
              </a:rPr>
              <a:t>“</a:t>
            </a:r>
            <a:r>
              <a:rPr lang="es-ES" altLang="es-ES_tradnl" sz="1800" dirty="0">
                <a:latin typeface="Questrial" panose="020B0604020202020204" charset="0"/>
              </a:rPr>
              <a:t>quienes componen la Universidad de Navarra </a:t>
            </a:r>
            <a:r>
              <a:rPr lang="es-ES" altLang="es-ES_tradnl" sz="1800" b="1" dirty="0">
                <a:latin typeface="Questrial" panose="020B0604020202020204" charset="0"/>
              </a:rPr>
              <a:t>han de asumir libremente el compromiso de  vivir los fines de la Universidad recogidos en este Ideario, y participar en la labor educativa sobre todo a través de la integridad de su conducta y de su espíritu de cooperación</a:t>
            </a:r>
            <a:r>
              <a:rPr lang="es-ES" altLang="es-ES_tradnl" dirty="0">
                <a:latin typeface="Questrial" panose="020B060402020202020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4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63713" y="1449388"/>
            <a:ext cx="5499100" cy="466725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>
                <a:latin typeface="Questrial" panose="020B0604020202020204" charset="0"/>
              </a:rPr>
              <a:t>“EL PRECIO DE LA NVESTIGACIÓN”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30833" y="2565400"/>
            <a:ext cx="2863284" cy="830997"/>
          </a:xfrm>
          <a:prstGeom prst="rect">
            <a:avLst/>
          </a:prstGeom>
          <a:solidFill>
            <a:srgbClr val="9622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algn="ctr" eaLnBrk="1" hangingPunct="1"/>
            <a:r>
              <a:rPr lang="es-ES" altLang="es-ES_tradnl">
                <a:solidFill>
                  <a:schemeClr val="bg1"/>
                </a:solidFill>
                <a:latin typeface="Questrial" panose="020B0604020202020204" charset="0"/>
              </a:rPr>
              <a:t>La investigación es </a:t>
            </a:r>
          </a:p>
          <a:p>
            <a:pPr algn="ctr" eaLnBrk="1" hangingPunct="1"/>
            <a:r>
              <a:rPr lang="es-ES" altLang="es-ES_tradnl">
                <a:solidFill>
                  <a:schemeClr val="bg1"/>
                </a:solidFill>
                <a:latin typeface="Questrial" panose="020B0604020202020204" charset="0"/>
              </a:rPr>
              <a:t>“CARA”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364164" y="3716339"/>
            <a:ext cx="2366963" cy="1662113"/>
            <a:chOff x="3379" y="2341"/>
            <a:chExt cx="1491" cy="1047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184" y="3097"/>
              <a:ext cx="686" cy="291"/>
            </a:xfrm>
            <a:prstGeom prst="rect">
              <a:avLst/>
            </a:prstGeom>
            <a:solidFill>
              <a:srgbClr val="9622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s-ES" altLang="es-ES_tradnl">
                  <a:solidFill>
                    <a:schemeClr val="bg1"/>
                  </a:solidFill>
                  <a:latin typeface="Questrial" panose="020B0604020202020204" charset="0"/>
                </a:rPr>
                <a:t>Dinero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379" y="2341"/>
              <a:ext cx="1196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093788" y="3716339"/>
            <a:ext cx="2686050" cy="1662113"/>
            <a:chOff x="689" y="2341"/>
            <a:chExt cx="1692" cy="1047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89" y="3097"/>
              <a:ext cx="766" cy="291"/>
            </a:xfrm>
            <a:prstGeom prst="rect">
              <a:avLst/>
            </a:prstGeom>
            <a:solidFill>
              <a:srgbClr val="9622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s-ES" altLang="es-ES_tradnl">
                  <a:solidFill>
                    <a:schemeClr val="bg1"/>
                  </a:solidFill>
                  <a:latin typeface="Questrial" panose="020B0604020202020204" charset="0"/>
                </a:rPr>
                <a:t>Tiempo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1247" y="2341"/>
              <a:ext cx="1134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952876" y="3716337"/>
            <a:ext cx="1382713" cy="1616074"/>
            <a:chOff x="2490" y="2341"/>
            <a:chExt cx="871" cy="1018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490" y="3068"/>
              <a:ext cx="871" cy="291"/>
            </a:xfrm>
            <a:prstGeom prst="rect">
              <a:avLst/>
            </a:prstGeom>
            <a:solidFill>
              <a:srgbClr val="9622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s-ES" altLang="es-ES_tradnl">
                  <a:solidFill>
                    <a:schemeClr val="bg1"/>
                  </a:solidFill>
                  <a:latin typeface="Questrial" panose="020B0604020202020204" charset="0"/>
                </a:rPr>
                <a:t>Esfuerzo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880" y="2341"/>
              <a:ext cx="0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4360" y="2537460"/>
            <a:ext cx="8244145" cy="3785652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838200" indent="-3810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s-ES" altLang="es-ES_tradnl" sz="2000" b="1" dirty="0">
                <a:latin typeface="Questrial" panose="020B0604020202020204" charset="0"/>
              </a:rPr>
              <a:t>Financiación externa</a:t>
            </a:r>
          </a:p>
          <a:p>
            <a:pPr lvl="1" eaLnBrk="1" hangingPunct="1"/>
            <a:r>
              <a:rPr lang="es-ES" altLang="es-ES_tradnl" sz="2000" b="1" dirty="0">
                <a:latin typeface="Questrial" panose="020B0604020202020204" charset="0"/>
              </a:rPr>
              <a:t>Fondos Europeos</a:t>
            </a:r>
          </a:p>
          <a:p>
            <a:pPr lvl="1" eaLnBrk="1" hangingPunct="1"/>
            <a:r>
              <a:rPr lang="es-ES" altLang="es-ES_tradnl" sz="2000" b="1" dirty="0">
                <a:latin typeface="Questrial" panose="020B0604020202020204" charset="0"/>
              </a:rPr>
              <a:t>Convocatorias Nacionales y Autonómicas (proyectos, personas)</a:t>
            </a:r>
          </a:p>
          <a:p>
            <a:pPr lvl="1" eaLnBrk="1" hangingPunct="1"/>
            <a:r>
              <a:rPr lang="es-ES" altLang="es-ES_tradnl" sz="2000" b="1" dirty="0">
                <a:latin typeface="Questrial" panose="020B0604020202020204" charset="0"/>
              </a:rPr>
              <a:t>Organismos Privados (Fundaciones, etc.)</a:t>
            </a:r>
          </a:p>
          <a:p>
            <a:pPr lvl="1" eaLnBrk="1" hangingPunct="1"/>
            <a:endParaRPr lang="es-ES" altLang="es-ES_tradnl" sz="2000" b="1" dirty="0">
              <a:latin typeface="Questrial" panose="020B0604020202020204" charset="0"/>
            </a:endParaRPr>
          </a:p>
          <a:p>
            <a:pPr eaLnBrk="1" hangingPunct="1"/>
            <a:endParaRPr lang="es-ES" altLang="es-ES_tradnl" sz="2000" b="1" dirty="0">
              <a:latin typeface="Questrial" panose="020B0604020202020204" charset="0"/>
            </a:endParaRPr>
          </a:p>
          <a:p>
            <a:pPr eaLnBrk="1" hangingPunct="1"/>
            <a:r>
              <a:rPr lang="es-ES" altLang="es-ES_tradnl" sz="2000" b="1" dirty="0">
                <a:latin typeface="Questrial" panose="020B0604020202020204" charset="0"/>
              </a:rPr>
              <a:t>B. Financiación propia: </a:t>
            </a:r>
          </a:p>
          <a:p>
            <a:pPr eaLnBrk="1" hangingPunct="1"/>
            <a:r>
              <a:rPr lang="es-ES" altLang="es-ES_tradnl" sz="2000" b="1" dirty="0">
                <a:latin typeface="Questrial" panose="020B0604020202020204" charset="0"/>
              </a:rPr>
              <a:t>	PIUNA Plan Investigación Universidad de Navarra</a:t>
            </a:r>
          </a:p>
          <a:p>
            <a:pPr eaLnBrk="1" hangingPunct="1"/>
            <a:r>
              <a:rPr lang="es-ES" altLang="es-ES_tradnl" sz="2000" b="1" dirty="0">
                <a:latin typeface="Questrial" panose="020B0604020202020204" charset="0"/>
              </a:rPr>
              <a:t>	</a:t>
            </a:r>
            <a:r>
              <a:rPr lang="es-ES" altLang="es-ES_tradnl" sz="2000" b="1" dirty="0" smtClean="0">
                <a:latin typeface="Questrial" panose="020B0604020202020204" charset="0"/>
              </a:rPr>
              <a:t>Ayudas </a:t>
            </a:r>
            <a:r>
              <a:rPr lang="es-ES" altLang="es-ES_tradnl" sz="2000" b="1" dirty="0">
                <a:latin typeface="Questrial" panose="020B0604020202020204" charset="0"/>
              </a:rPr>
              <a:t>de la Asociación de Amigos </a:t>
            </a:r>
            <a:r>
              <a:rPr lang="es-ES" altLang="es-ES_tradnl" sz="2000" b="1" dirty="0" smtClean="0">
                <a:latin typeface="Questrial" panose="020B0604020202020204" charset="0"/>
              </a:rPr>
              <a:t>para doctorandos</a:t>
            </a:r>
          </a:p>
          <a:p>
            <a:pPr eaLnBrk="1" hangingPunct="1"/>
            <a:r>
              <a:rPr lang="es-ES" altLang="es-ES_tradnl" sz="2000" b="1" dirty="0">
                <a:latin typeface="Questrial" panose="020B0604020202020204" charset="0"/>
              </a:rPr>
              <a:t>	</a:t>
            </a:r>
            <a:r>
              <a:rPr lang="es-ES" altLang="es-ES_tradnl" sz="2000" b="1" dirty="0" smtClean="0">
                <a:latin typeface="Questrial" panose="020B0604020202020204" charset="0"/>
              </a:rPr>
              <a:t>Ayudas </a:t>
            </a:r>
            <a:r>
              <a:rPr lang="es-ES" altLang="es-ES_tradnl" sz="2000" b="1" dirty="0">
                <a:latin typeface="Questrial" panose="020B0604020202020204" charset="0"/>
              </a:rPr>
              <a:t>para la financiación de Grupos de investigación</a:t>
            </a:r>
          </a:p>
          <a:p>
            <a:pPr eaLnBrk="1" hangingPunct="1"/>
            <a:endParaRPr lang="es-ES" altLang="es-ES_tradnl" sz="2000" b="1" dirty="0">
              <a:latin typeface="Questrial" panose="020B0604020202020204" charset="0"/>
            </a:endParaRPr>
          </a:p>
          <a:p>
            <a:pPr eaLnBrk="1" hangingPunct="1"/>
            <a:r>
              <a:rPr lang="es-ES" altLang="es-ES_tradnl" sz="2000" b="1" dirty="0">
                <a:latin typeface="Questrial" panose="020B0604020202020204" charset="0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1819275"/>
            <a:ext cx="55787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>
                <a:latin typeface="Questrial" panose="020B0604020202020204" charset="0"/>
              </a:rPr>
              <a:t>FINANCIACIÓN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206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3" name="12 Rectángulo"/>
          <p:cNvSpPr>
            <a:spLocks noChangeArrowheads="1"/>
          </p:cNvSpPr>
          <p:nvPr/>
        </p:nvSpPr>
        <p:spPr bwMode="auto">
          <a:xfrm>
            <a:off x="365125" y="3573463"/>
            <a:ext cx="5796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_tradnl" altLang="es-ES_tradnl" sz="2000" b="1" dirty="0">
                <a:solidFill>
                  <a:srgbClr val="972219"/>
                </a:solidFill>
                <a:latin typeface="Questrial" panose="020B0604020202020204" charset="0"/>
                <a:cs typeface="Arial" charset="0"/>
              </a:rPr>
              <a:t>Ayudas concedidas por la Asociación de Amigos:</a:t>
            </a:r>
            <a:endParaRPr lang="es-ES" altLang="es-ES_tradnl" sz="2000" b="1" dirty="0">
              <a:solidFill>
                <a:srgbClr val="972219"/>
              </a:solidFill>
              <a:latin typeface="Questrial" panose="020B0604020202020204" charset="0"/>
              <a:cs typeface="Arial" charset="0"/>
            </a:endParaRPr>
          </a:p>
        </p:txBody>
      </p:sp>
      <p:pic>
        <p:nvPicPr>
          <p:cNvPr id="4" name="Picture 6" descr="http://www.unav.edu/servicio/amigos/files/slideshowmodule/foto_portadaes_ES/foto2_ami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96975"/>
            <a:ext cx="82454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79061"/>
              </p:ext>
            </p:extLst>
          </p:nvPr>
        </p:nvGraphicFramePr>
        <p:xfrm>
          <a:off x="473075" y="4149725"/>
          <a:ext cx="5435600" cy="2194020"/>
        </p:xfrm>
        <a:graphic>
          <a:graphicData uri="http://schemas.openxmlformats.org/drawingml/2006/table">
            <a:tbl>
              <a:tblPr/>
              <a:tblGrid>
                <a:gridCol w="1835150"/>
                <a:gridCol w="1511300"/>
                <a:gridCol w="2089150"/>
              </a:tblGrid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72219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Cursos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72219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Nº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72219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Coste total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2020-2021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103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2.062.695,96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2019-2020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129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2.601.089,69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2018-2019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158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2.447.258,08</a:t>
                      </a:r>
                      <a:endParaRPr kumimoji="0" lang="es-ES" alt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65" charset="-128"/>
                        <a:cs typeface="Arial" charset="0"/>
                      </a:endParaRP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2017-2018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170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2.445.537,05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2016-2017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165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4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 sz="1000"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Times" pitchFamily="18" charset="0"/>
                        <a:defRPr>
                          <a:solidFill>
                            <a:schemeClr val="tx1"/>
                          </a:solidFill>
                          <a:latin typeface="Franklin Gothic Book" pitchFamily="34" charset="0"/>
                          <a:ea typeface="ＭＳ Ｐゴシック" pitchFamily="-65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65" charset="-128"/>
                          <a:cs typeface="Arial" charset="0"/>
                        </a:rPr>
                        <a:t>2.456.803,31</a:t>
                      </a:r>
                    </a:p>
                  </a:txBody>
                  <a:tcPr marL="91448" marR="91448"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827088" y="1916113"/>
            <a:ext cx="5675473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ES" altLang="es-ES_tradnl" sz="2000" dirty="0" smtClean="0">
                <a:latin typeface="Questrial" panose="020B0604020202020204" charset="0"/>
                <a:cs typeface="Arial" charset="0"/>
              </a:rPr>
              <a:t>Solicitudes presentadas: </a:t>
            </a:r>
            <a:r>
              <a:rPr lang="es-ES" altLang="es-ES_tradnl" sz="2000" b="1" dirty="0" smtClean="0">
                <a:latin typeface="Questrial" panose="020B0604020202020204" charset="0"/>
                <a:cs typeface="Arial" charset="0"/>
              </a:rPr>
              <a:t>36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ES" altLang="es-ES_tradnl" sz="2000" dirty="0" smtClean="0">
                <a:latin typeface="Questrial" panose="020B0604020202020204" charset="0"/>
                <a:cs typeface="Arial" charset="0"/>
              </a:rPr>
              <a:t>Ayudas concedidas: </a:t>
            </a:r>
            <a:r>
              <a:rPr lang="es-ES" altLang="es-ES_tradnl" sz="2000" b="1" dirty="0" smtClean="0">
                <a:latin typeface="Questrial" panose="020B0604020202020204" charset="0"/>
                <a:cs typeface="Arial" charset="0"/>
              </a:rPr>
              <a:t>24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ES" altLang="es-ES_tradnl" sz="2000" dirty="0" smtClean="0">
                <a:latin typeface="Questrial" panose="020B0604020202020204" charset="0"/>
                <a:cs typeface="Arial" charset="0"/>
              </a:rPr>
              <a:t>Importe total aprobado: </a:t>
            </a:r>
            <a:r>
              <a:rPr lang="es-ES" altLang="es-ES_tradnl" sz="2000" b="1" dirty="0" smtClean="0">
                <a:latin typeface="Questrial" panose="020B0604020202020204" charset="0"/>
                <a:cs typeface="Arial" charset="0"/>
              </a:rPr>
              <a:t>53.000 €</a:t>
            </a:r>
          </a:p>
        </p:txBody>
      </p:sp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827088" y="3243943"/>
            <a:ext cx="8076882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algn="just" eaLnBrk="1" hangingPunct="1"/>
            <a:r>
              <a:rPr lang="en-US" sz="1800" dirty="0"/>
              <a:t>Academy of fine Arts in Gdansk, </a:t>
            </a:r>
            <a:r>
              <a:rPr lang="en-US" sz="1800" dirty="0" err="1"/>
              <a:t>Polonia</a:t>
            </a:r>
            <a:r>
              <a:rPr lang="en-US" sz="1800" dirty="0"/>
              <a:t>. </a:t>
            </a:r>
            <a:r>
              <a:rPr lang="en-US" sz="1800" dirty="0" err="1"/>
              <a:t>Katholieke</a:t>
            </a:r>
            <a:r>
              <a:rPr lang="en-US" sz="1800" dirty="0"/>
              <a:t> </a:t>
            </a:r>
            <a:r>
              <a:rPr lang="en-US" sz="1800" dirty="0" err="1"/>
              <a:t>Universiteit</a:t>
            </a:r>
            <a:r>
              <a:rPr lang="en-US" sz="1800" dirty="0"/>
              <a:t> Leuven, </a:t>
            </a:r>
            <a:r>
              <a:rPr lang="en-US" sz="1800" dirty="0" err="1"/>
              <a:t>Bélgica</a:t>
            </a:r>
            <a:r>
              <a:rPr lang="en-US" sz="1800" dirty="0"/>
              <a:t>. Zoological Society of London, </a:t>
            </a:r>
            <a:r>
              <a:rPr lang="en-US" sz="1800" dirty="0" err="1"/>
              <a:t>Reino</a:t>
            </a:r>
            <a:r>
              <a:rPr lang="en-US" sz="1800" dirty="0"/>
              <a:t> </a:t>
            </a:r>
            <a:r>
              <a:rPr lang="en-US" sz="1800" dirty="0" err="1"/>
              <a:t>Unido</a:t>
            </a:r>
            <a:r>
              <a:rPr lang="en-US" sz="1800" dirty="0"/>
              <a:t>. Universidad de Aalborg, </a:t>
            </a:r>
            <a:r>
              <a:rPr lang="en-US" sz="1800" dirty="0" err="1"/>
              <a:t>Dinamarca</a:t>
            </a:r>
            <a:r>
              <a:rPr lang="en-US" sz="1800" dirty="0"/>
              <a:t>. University of </a:t>
            </a:r>
            <a:r>
              <a:rPr lang="en-US" sz="1800" dirty="0" err="1"/>
              <a:t>Twente</a:t>
            </a:r>
            <a:r>
              <a:rPr lang="en-US" sz="1800" dirty="0"/>
              <a:t>, </a:t>
            </a:r>
            <a:r>
              <a:rPr lang="en-US" sz="1800" dirty="0" err="1"/>
              <a:t>Holanda</a:t>
            </a:r>
            <a:r>
              <a:rPr lang="en-US" sz="1800" dirty="0"/>
              <a:t>. University of </a:t>
            </a:r>
            <a:r>
              <a:rPr lang="en-US" sz="1800" dirty="0" err="1"/>
              <a:t>Twente</a:t>
            </a:r>
            <a:r>
              <a:rPr lang="en-US" sz="1800" dirty="0"/>
              <a:t>, </a:t>
            </a:r>
            <a:r>
              <a:rPr lang="en-US" sz="1800" dirty="0" err="1"/>
              <a:t>Holanda</a:t>
            </a:r>
            <a:r>
              <a:rPr lang="en-US" sz="1800" dirty="0"/>
              <a:t>. University of Delaware, EEUU. Carnegie Mellon University, EEUU. </a:t>
            </a:r>
            <a:r>
              <a:rPr lang="es-ES" sz="1800" dirty="0"/>
              <a:t>Warwick </a:t>
            </a:r>
            <a:r>
              <a:rPr lang="es-ES" sz="1800" dirty="0" err="1"/>
              <a:t>University</a:t>
            </a:r>
            <a:r>
              <a:rPr lang="es-ES" sz="1800" dirty="0"/>
              <a:t>, Reino Unido. </a:t>
            </a:r>
            <a:r>
              <a:rPr lang="es-ES" sz="1800" dirty="0" err="1"/>
              <a:t>Fordham</a:t>
            </a:r>
            <a:r>
              <a:rPr lang="es-ES" sz="1800" dirty="0"/>
              <a:t> </a:t>
            </a:r>
            <a:r>
              <a:rPr lang="es-ES" sz="1800" dirty="0" err="1"/>
              <a:t>University</a:t>
            </a:r>
            <a:r>
              <a:rPr lang="es-ES" sz="1800" dirty="0"/>
              <a:t>, EEUU. Instituto Tecnológico de Massachusetts, EEUU. </a:t>
            </a:r>
            <a:r>
              <a:rPr lang="es-ES" sz="1800" dirty="0" err="1"/>
              <a:t>Bentley</a:t>
            </a:r>
            <a:r>
              <a:rPr lang="es-ES" sz="1800" dirty="0"/>
              <a:t> </a:t>
            </a:r>
            <a:r>
              <a:rPr lang="es-ES" sz="1800" dirty="0" err="1"/>
              <a:t>University</a:t>
            </a:r>
            <a:r>
              <a:rPr lang="es-ES" sz="1800" dirty="0"/>
              <a:t>, EEUU. Instituto de </a:t>
            </a:r>
            <a:r>
              <a:rPr lang="es-ES" sz="1800" dirty="0" err="1"/>
              <a:t>Investigaçao</a:t>
            </a:r>
            <a:r>
              <a:rPr lang="es-ES" sz="1800" dirty="0"/>
              <a:t> </a:t>
            </a:r>
            <a:r>
              <a:rPr lang="es-ES" sz="1800" dirty="0" err="1"/>
              <a:t>em</a:t>
            </a:r>
            <a:r>
              <a:rPr lang="es-ES" sz="1800" dirty="0"/>
              <a:t> </a:t>
            </a:r>
            <a:r>
              <a:rPr lang="es-ES" sz="1800" dirty="0" err="1"/>
              <a:t>Saude</a:t>
            </a:r>
            <a:r>
              <a:rPr lang="es-ES" sz="1800" dirty="0"/>
              <a:t>, Portugal. Imperial Business </a:t>
            </a:r>
            <a:r>
              <a:rPr lang="es-ES" sz="1800" dirty="0" err="1"/>
              <a:t>College</a:t>
            </a:r>
            <a:r>
              <a:rPr lang="es-ES" sz="1800" dirty="0"/>
              <a:t>, Reino Unido. Queen Mary </a:t>
            </a:r>
            <a:r>
              <a:rPr lang="es-ES" sz="1800" dirty="0" err="1"/>
              <a:t>University</a:t>
            </a:r>
            <a:r>
              <a:rPr lang="es-ES" sz="1800" dirty="0"/>
              <a:t> of London, Reino Unido. Laboratorio Nacional de </a:t>
            </a:r>
            <a:r>
              <a:rPr lang="es-ES" sz="1800" dirty="0" err="1"/>
              <a:t>Engenharia</a:t>
            </a:r>
            <a:r>
              <a:rPr lang="es-ES" sz="1800" dirty="0"/>
              <a:t> Civil, Portugal. </a:t>
            </a:r>
            <a:r>
              <a:rPr lang="en-US" sz="1800" dirty="0"/>
              <a:t>UT MD Anderson Cancer Center, EEUU. Chalmers University of Technology, </a:t>
            </a:r>
            <a:r>
              <a:rPr lang="en-US" sz="1800" dirty="0" err="1"/>
              <a:t>Suecia</a:t>
            </a:r>
            <a:r>
              <a:rPr lang="en-US" sz="1800" dirty="0"/>
              <a:t>. University of Western Australia, Australia. Catholic University of America, EEUU. Boston College, EEUU. Yale University, EEUU. Linnaeus University, </a:t>
            </a:r>
            <a:r>
              <a:rPr lang="en-US" sz="1800" dirty="0" err="1"/>
              <a:t>Suecia</a:t>
            </a:r>
            <a:r>
              <a:rPr lang="en-US" sz="1800" dirty="0"/>
              <a:t>. University of South Bohemia, </a:t>
            </a:r>
            <a:r>
              <a:rPr lang="en-US" sz="1800" dirty="0" err="1"/>
              <a:t>República</a:t>
            </a:r>
            <a:r>
              <a:rPr lang="en-US" sz="1800" dirty="0"/>
              <a:t> </a:t>
            </a:r>
            <a:r>
              <a:rPr lang="en-US" sz="1800" dirty="0" err="1" smtClean="0"/>
              <a:t>Checa</a:t>
            </a:r>
            <a:r>
              <a:rPr lang="en-US" sz="1800" b="1" dirty="0" smtClean="0">
                <a:latin typeface="Questrial" panose="020B0604020202020204" charset="0"/>
              </a:rPr>
              <a:t>.</a:t>
            </a:r>
            <a:endParaRPr lang="en-US" sz="1800" b="1" dirty="0">
              <a:latin typeface="Questrial" panose="020B060402020202020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62890" y="1229519"/>
            <a:ext cx="8881110" cy="4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>
              <a:buFont typeface="Arial" charset="0"/>
              <a:buNone/>
            </a:pPr>
            <a:r>
              <a:rPr lang="es-ES_tradnl" altLang="es-ES_tradnl" sz="1800" dirty="0">
                <a:solidFill>
                  <a:srgbClr val="972219"/>
                </a:solidFill>
                <a:latin typeface="Questrial" panose="020B0604020202020204" charset="0"/>
              </a:rPr>
              <a:t>CONVOCATORIA DE AYUDAS DE MOVILIDAD INTERNACIONAL CURSO </a:t>
            </a:r>
            <a:r>
              <a:rPr lang="es-ES_tradnl" altLang="es-ES_tradnl" sz="1800" dirty="0" smtClean="0">
                <a:solidFill>
                  <a:srgbClr val="972219"/>
                </a:solidFill>
                <a:latin typeface="Questrial" panose="020B0604020202020204" charset="0"/>
              </a:rPr>
              <a:t>2019-2020</a:t>
            </a:r>
            <a:endParaRPr lang="es-ES_tradnl" altLang="es-ES_tradnl" sz="1800" dirty="0">
              <a:solidFill>
                <a:srgbClr val="972219"/>
              </a:solidFill>
              <a:latin typeface="Questrial" panose="020B0604020202020204" charset="0"/>
            </a:endParaRPr>
          </a:p>
          <a:p>
            <a:pPr>
              <a:buFont typeface="Arial" charset="0"/>
              <a:buNone/>
            </a:pPr>
            <a:endParaRPr lang="es-ES_tradnl" altLang="es-ES_tradnl" sz="1800" dirty="0">
              <a:solidFill>
                <a:srgbClr val="972219"/>
              </a:solidFill>
              <a:latin typeface="Questrial" panose="020B0604020202020204" charset="0"/>
            </a:endParaRPr>
          </a:p>
          <a:p>
            <a:pPr>
              <a:buFont typeface="Arial" charset="0"/>
              <a:buNone/>
            </a:pPr>
            <a:endParaRPr lang="es-ES_tradnl" altLang="es-ES_tradnl" sz="1400" dirty="0">
              <a:solidFill>
                <a:srgbClr val="972219"/>
              </a:solidFill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None/>
            </a:pPr>
            <a:r>
              <a:rPr lang="en-US" sz="3200" b="0" i="0" u="none" strike="noStrike" cap="none" dirty="0" err="1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Estructura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de la </a:t>
            </a:r>
            <a:r>
              <a:rPr lang="en-US" sz="3200" b="0" i="0" u="none" strike="noStrike" cap="none" dirty="0" err="1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sesión</a:t>
            </a:r>
            <a:endParaRPr sz="3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307850" y="1828800"/>
            <a:ext cx="8696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dirty="0" smtClean="0"/>
              <a:t>1. “Investigar en la Universidad de Navarra”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i="1" dirty="0"/>
              <a:t> </a:t>
            </a:r>
            <a:r>
              <a:rPr lang="es-ES_tradnl" sz="2200" i="1" dirty="0" smtClean="0"/>
              <a:t>     </a:t>
            </a:r>
            <a:r>
              <a:rPr lang="es-ES_tradnl" sz="2200" i="1" dirty="0" err="1" smtClean="0"/>
              <a:t>Iciar</a:t>
            </a:r>
            <a:r>
              <a:rPr lang="es-ES_tradnl" sz="2200" i="1" dirty="0" smtClean="0"/>
              <a:t> </a:t>
            </a:r>
            <a:r>
              <a:rPr lang="es-ES_tradnl" sz="2200" i="1" dirty="0" err="1" smtClean="0"/>
              <a:t>Astiasarán</a:t>
            </a:r>
            <a:r>
              <a:rPr lang="es-ES_tradnl" sz="2200" i="1" dirty="0" smtClean="0"/>
              <a:t>, Vicerrectora de Investigación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dirty="0" smtClean="0"/>
              <a:t>2. “Régimen de los estudios de doctorado”</a:t>
            </a:r>
            <a:endParaRPr sz="2200" dirty="0"/>
          </a:p>
          <a:p>
            <a:pPr marL="34163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i="1" dirty="0" err="1" smtClean="0"/>
              <a:t>Unai</a:t>
            </a:r>
            <a:r>
              <a:rPr lang="es-ES_tradnl" sz="2200" i="1" dirty="0" smtClean="0"/>
              <a:t> </a:t>
            </a:r>
            <a:r>
              <a:rPr lang="es-ES_tradnl" sz="2200" i="1" dirty="0" err="1" smtClean="0"/>
              <a:t>Zalba</a:t>
            </a:r>
            <a:r>
              <a:rPr lang="es-ES_tradnl" sz="2200" i="1" dirty="0" smtClean="0"/>
              <a:t>, Director Ejecutivo de la Escuela de Doctorado</a:t>
            </a:r>
          </a:p>
          <a:p>
            <a:pPr marL="34163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sz="2200" i="1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es-ES_tradnl" sz="2200" dirty="0" smtClean="0"/>
              <a:t>3. “Cuestiones básicas sobre Contratos </a:t>
            </a:r>
            <a:r>
              <a:rPr lang="es-ES_tradnl" sz="2200" dirty="0" err="1" smtClean="0"/>
              <a:t>Predoctorales</a:t>
            </a:r>
            <a:r>
              <a:rPr lang="es-ES_tradnl" sz="2200" dirty="0" smtClean="0"/>
              <a:t>”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200" dirty="0" smtClean="0"/>
              <a:t>      </a:t>
            </a:r>
            <a:r>
              <a:rPr lang="es-ES_tradnl" sz="2200" i="1" dirty="0" smtClean="0"/>
              <a:t>Pilar </a:t>
            </a:r>
            <a:r>
              <a:rPr lang="es-ES_tradnl" sz="2200" i="1" dirty="0" err="1" smtClean="0"/>
              <a:t>Recalde</a:t>
            </a:r>
            <a:r>
              <a:rPr lang="es-ES_tradnl" sz="2200" i="1" dirty="0" smtClean="0"/>
              <a:t>, Secretaría Técnica de Investigación</a:t>
            </a:r>
            <a:endParaRPr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None/>
            </a:pPr>
            <a:r>
              <a:rPr lang="en-US" sz="3200" b="0" i="0" u="none" strike="noStrike" cap="none" dirty="0" err="1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Estructura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de la </a:t>
            </a:r>
            <a:r>
              <a:rPr lang="en-US" sz="3200" b="0" i="0" u="none" strike="noStrike" cap="none" dirty="0" err="1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sesión</a:t>
            </a:r>
            <a:endParaRPr sz="3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273128" y="2579914"/>
            <a:ext cx="8696700" cy="132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dirty="0" smtClean="0"/>
              <a:t>2. “Régimen de los estudios de doctorado”</a:t>
            </a:r>
            <a:endParaRPr sz="2200" dirty="0"/>
          </a:p>
          <a:p>
            <a:pPr marL="34163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i="1" dirty="0" err="1" smtClean="0"/>
              <a:t>Unai</a:t>
            </a:r>
            <a:r>
              <a:rPr lang="es-ES_tradnl" sz="2200" i="1" dirty="0" smtClean="0"/>
              <a:t> </a:t>
            </a:r>
            <a:r>
              <a:rPr lang="es-ES_tradnl" sz="2200" i="1" dirty="0" err="1" smtClean="0"/>
              <a:t>Zalba</a:t>
            </a:r>
            <a:r>
              <a:rPr lang="es-ES_tradnl" sz="2200" i="1" dirty="0" smtClean="0"/>
              <a:t>, Director Ejecutivo de la Escuela de Doctorado</a:t>
            </a:r>
            <a:endParaRPr sz="2200" i="1" dirty="0"/>
          </a:p>
        </p:txBody>
      </p:sp>
    </p:spTree>
    <p:extLst>
      <p:ext uri="{BB962C8B-B14F-4D97-AF65-F5344CB8AC3E}">
        <p14:creationId xmlns:p14="http://schemas.microsoft.com/office/powerpoint/2010/main" val="27198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160020" y="1428750"/>
            <a:ext cx="868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_tradnl" sz="2000" dirty="0" smtClean="0">
                <a:latin typeface="Questrial" panose="020B0604020202020204" charset="0"/>
              </a:rPr>
              <a:t>La </a:t>
            </a:r>
            <a:r>
              <a:rPr lang="es-ES_tradnl" sz="2000" b="1" dirty="0" smtClean="0">
                <a:latin typeface="Questrial" panose="020B0604020202020204" charset="0"/>
              </a:rPr>
              <a:t>Escuela de Doctorado es el </a:t>
            </a:r>
            <a:r>
              <a:rPr lang="es-ES" altLang="es-ES_tradnl" sz="2000" b="1" dirty="0" smtClean="0">
                <a:latin typeface="Questrial" panose="020B0604020202020204" charset="0"/>
              </a:rPr>
              <a:t>órgano </a:t>
            </a:r>
            <a:r>
              <a:rPr lang="es-ES" altLang="es-ES_tradnl" sz="2000" b="1" dirty="0">
                <a:latin typeface="Questrial" panose="020B0604020202020204" charset="0"/>
              </a:rPr>
              <a:t>de coordinación</a:t>
            </a:r>
            <a:r>
              <a:rPr lang="es-ES" altLang="es-ES_tradnl" sz="2000" dirty="0">
                <a:latin typeface="Questrial" panose="020B0604020202020204" charset="0"/>
              </a:rPr>
              <a:t>, planificación y seguimiento de los </a:t>
            </a:r>
            <a:r>
              <a:rPr lang="es-ES" altLang="es-ES_tradnl" sz="2000" dirty="0" smtClean="0">
                <a:latin typeface="Questrial" panose="020B0604020202020204" charset="0"/>
              </a:rPr>
              <a:t>17 Programas </a:t>
            </a:r>
            <a:r>
              <a:rPr lang="es-ES" altLang="es-ES_tradnl" sz="2000" dirty="0">
                <a:latin typeface="Questrial" panose="020B0604020202020204" charset="0"/>
              </a:rPr>
              <a:t>d</a:t>
            </a:r>
            <a:r>
              <a:rPr lang="es-ES" altLang="es-ES_tradnl" sz="2000" dirty="0" smtClean="0">
                <a:latin typeface="Questrial" panose="020B0604020202020204" charset="0"/>
              </a:rPr>
              <a:t>e Doctorado </a:t>
            </a:r>
            <a:r>
              <a:rPr lang="es-ES" altLang="es-ES_tradnl" sz="2000" dirty="0">
                <a:latin typeface="Questrial" panose="020B0604020202020204" charset="0"/>
              </a:rPr>
              <a:t>de la universidad</a:t>
            </a:r>
            <a:r>
              <a:rPr lang="es-ES" altLang="es-ES_tradnl" sz="2000" dirty="0" smtClean="0">
                <a:latin typeface="Questrial" panose="020B0604020202020204" charset="0"/>
              </a:rPr>
              <a:t>.</a:t>
            </a:r>
            <a:br>
              <a:rPr lang="es-ES" altLang="es-ES_tradnl" sz="2000" dirty="0" smtClean="0">
                <a:latin typeface="Questrial" panose="020B0604020202020204" charset="0"/>
              </a:rPr>
            </a:br>
            <a:endParaRPr lang="es-ES" altLang="es-ES_tradnl" sz="20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2000" dirty="0" smtClean="0">
                <a:latin typeface="Questrial" panose="020B0604020202020204" charset="0"/>
              </a:rPr>
              <a:t>Las </a:t>
            </a:r>
            <a:r>
              <a:rPr lang="es-ES" altLang="es-ES_tradnl" sz="2000" b="1" dirty="0" smtClean="0">
                <a:latin typeface="Questrial" panose="020B0604020202020204" charset="0"/>
              </a:rPr>
              <a:t>Facultades seguirán </a:t>
            </a:r>
            <a:r>
              <a:rPr lang="es-ES" altLang="es-ES_tradnl" sz="2000" b="1" dirty="0">
                <a:latin typeface="Questrial" panose="020B0604020202020204" charset="0"/>
              </a:rPr>
              <a:t>siendo </a:t>
            </a:r>
            <a:r>
              <a:rPr lang="es-ES" altLang="es-ES_tradnl" sz="2000" b="1" dirty="0" smtClean="0">
                <a:latin typeface="Questrial" panose="020B0604020202020204" charset="0"/>
              </a:rPr>
              <a:t>las </a:t>
            </a:r>
            <a:r>
              <a:rPr lang="es-ES" altLang="es-ES_tradnl" sz="2000" b="1" dirty="0">
                <a:latin typeface="Questrial" panose="020B0604020202020204" charset="0"/>
              </a:rPr>
              <a:t>responsables </a:t>
            </a:r>
            <a:r>
              <a:rPr lang="es-ES" altLang="es-ES_tradnl" sz="2000" dirty="0">
                <a:latin typeface="Questrial" panose="020B0604020202020204" charset="0"/>
              </a:rPr>
              <a:t>del desarrollo y organización de los programas de </a:t>
            </a:r>
            <a:r>
              <a:rPr lang="es-ES" altLang="es-ES_tradnl" sz="2000" dirty="0" smtClean="0">
                <a:latin typeface="Questrial" panose="020B0604020202020204" charset="0"/>
              </a:rPr>
              <a:t>doctorado.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2000" b="1" dirty="0" smtClean="0">
                <a:latin typeface="Questrial" panose="020B0604020202020204" charset="0"/>
              </a:rPr>
              <a:t>Presidente</a:t>
            </a:r>
            <a:r>
              <a:rPr lang="es-ES" altLang="es-ES_tradnl" sz="2000" dirty="0" smtClean="0">
                <a:latin typeface="Questrial" panose="020B0604020202020204" charset="0"/>
              </a:rPr>
              <a:t>:  Vicerrectora de Investigación, </a:t>
            </a:r>
            <a:r>
              <a:rPr lang="es-ES" altLang="es-ES_tradnl" sz="2000" dirty="0" err="1" smtClean="0">
                <a:latin typeface="Questrial" panose="020B0604020202020204" charset="0"/>
              </a:rPr>
              <a:t>Iciar</a:t>
            </a:r>
            <a:r>
              <a:rPr lang="es-ES" altLang="es-ES_tradnl" sz="2000" dirty="0" smtClean="0">
                <a:latin typeface="Questrial" panose="020B0604020202020204" charset="0"/>
              </a:rPr>
              <a:t> </a:t>
            </a:r>
            <a:r>
              <a:rPr lang="es-ES" altLang="es-ES_tradnl" sz="2000" dirty="0" err="1" smtClean="0">
                <a:latin typeface="Questrial" panose="020B0604020202020204" charset="0"/>
              </a:rPr>
              <a:t>Astiasarán</a:t>
            </a:r>
            <a:endParaRPr lang="es-ES" altLang="es-ES_tradnl" sz="20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2000" b="1" dirty="0" smtClean="0">
                <a:latin typeface="Questrial" panose="020B0604020202020204" charset="0"/>
              </a:rPr>
              <a:t>Director Ejecutivo</a:t>
            </a:r>
            <a:r>
              <a:rPr lang="es-ES" altLang="es-ES_tradnl" sz="2000" dirty="0" smtClean="0">
                <a:latin typeface="Questrial" panose="020B0604020202020204" charset="0"/>
              </a:rPr>
              <a:t>:  </a:t>
            </a:r>
            <a:r>
              <a:rPr lang="es-ES" altLang="es-ES_tradnl" sz="2000" dirty="0" err="1" smtClean="0">
                <a:latin typeface="Questrial" panose="020B0604020202020204" charset="0"/>
              </a:rPr>
              <a:t>Unai</a:t>
            </a:r>
            <a:r>
              <a:rPr lang="es-ES" altLang="es-ES_tradnl" sz="2000" dirty="0" smtClean="0">
                <a:latin typeface="Questrial" panose="020B0604020202020204" charset="0"/>
              </a:rPr>
              <a:t> </a:t>
            </a:r>
            <a:r>
              <a:rPr lang="es-ES" altLang="es-ES_tradnl" sz="2000" dirty="0" err="1" smtClean="0">
                <a:latin typeface="Questrial" panose="020B0604020202020204" charset="0"/>
              </a:rPr>
              <a:t>Zalba</a:t>
            </a:r>
            <a:endParaRPr lang="es-ES" altLang="es-ES_tradnl" sz="20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2000" b="1" dirty="0" smtClean="0">
                <a:latin typeface="Questrial" panose="020B0604020202020204" charset="0"/>
              </a:rPr>
              <a:t>Subdirectores</a:t>
            </a:r>
            <a:r>
              <a:rPr lang="es-ES" altLang="es-ES_tradnl" sz="2000" dirty="0" smtClean="0">
                <a:latin typeface="Questrial" panose="020B0604020202020204" charset="0"/>
              </a:rPr>
              <a:t>: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_tradnl" sz="2000" dirty="0" smtClean="0">
                <a:latin typeface="Questrial" panose="020B0604020202020204" charset="0"/>
              </a:rPr>
              <a:t>Humanidades</a:t>
            </a:r>
            <a:r>
              <a:rPr lang="es-ES_tradnl" altLang="es-ES_tradnl" sz="2000" dirty="0">
                <a:latin typeface="Questrial" panose="020B0604020202020204" charset="0"/>
              </a:rPr>
              <a:t>, Ciencias Sociales y </a:t>
            </a:r>
            <a:r>
              <a:rPr lang="es-ES_tradnl" altLang="es-ES_tradnl" sz="2000" dirty="0" smtClean="0">
                <a:latin typeface="Questrial" panose="020B0604020202020204" charset="0"/>
              </a:rPr>
              <a:t>Jurídicas:  Mercedes Montero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_tradnl" sz="2000" dirty="0">
                <a:latin typeface="Questrial" panose="020B0604020202020204" charset="0"/>
              </a:rPr>
              <a:t>Ciencias Experimentales y de la Salud: </a:t>
            </a:r>
            <a:r>
              <a:rPr lang="es-ES_tradnl" altLang="es-ES_tradnl" sz="2000" dirty="0" smtClean="0">
                <a:latin typeface="Questrial" panose="020B0604020202020204" charset="0"/>
              </a:rPr>
              <a:t> Javier </a:t>
            </a:r>
            <a:r>
              <a:rPr lang="es-ES_tradnl" altLang="es-ES_tradnl" sz="2000" dirty="0">
                <a:latin typeface="Questrial" panose="020B0604020202020204" charset="0"/>
              </a:rPr>
              <a:t>Burguete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altLang="es-ES_tradnl" sz="2000" dirty="0">
                <a:latin typeface="Questrial" panose="020B0604020202020204" charset="0"/>
              </a:rPr>
              <a:t>Técnicas e Ingeniería: </a:t>
            </a:r>
            <a:r>
              <a:rPr lang="es-ES_tradnl" altLang="es-ES_tradnl" sz="2000" dirty="0" smtClean="0">
                <a:latin typeface="Questrial" panose="020B0604020202020204" charset="0"/>
              </a:rPr>
              <a:t> Pedro </a:t>
            </a:r>
            <a:r>
              <a:rPr lang="es-ES_tradnl" altLang="es-ES_tradnl" sz="2000" dirty="0">
                <a:latin typeface="Questrial" panose="020B0604020202020204" charset="0"/>
              </a:rPr>
              <a:t>Crespo</a:t>
            </a:r>
            <a:endParaRPr lang="es-ES" altLang="es-ES_tradnl" sz="2000" dirty="0">
              <a:latin typeface="Questrial" panose="020B0604020202020204" charset="0"/>
            </a:endParaRPr>
          </a:p>
          <a:p>
            <a:endParaRPr lang="es-ES_tradnl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8" name="2 CuadroTexto"/>
          <p:cNvSpPr txBox="1">
            <a:spLocks noChangeArrowheads="1"/>
          </p:cNvSpPr>
          <p:nvPr/>
        </p:nvSpPr>
        <p:spPr bwMode="auto">
          <a:xfrm>
            <a:off x="254000" y="1773238"/>
            <a:ext cx="82788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2000" dirty="0" smtClean="0">
                <a:latin typeface="Questrial" panose="020B0604020202020204" charset="0"/>
              </a:rPr>
              <a:t>La </a:t>
            </a:r>
            <a:r>
              <a:rPr lang="es-ES" altLang="es-ES_tradnl" sz="2000" dirty="0">
                <a:latin typeface="Questrial" panose="020B0604020202020204" charset="0"/>
              </a:rPr>
              <a:t>Escuela de Doctorado: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_tradnl" sz="2000" dirty="0" smtClean="0">
                <a:latin typeface="Questrial" panose="020B0604020202020204" charset="0"/>
              </a:rPr>
              <a:t> Fija </a:t>
            </a:r>
            <a:r>
              <a:rPr lang="es-ES" altLang="es-ES_tradnl" sz="2000" dirty="0">
                <a:latin typeface="Questrial" panose="020B0604020202020204" charset="0"/>
              </a:rPr>
              <a:t>y </a:t>
            </a:r>
            <a:r>
              <a:rPr lang="es-ES" altLang="es-ES_tradnl" sz="2000" b="1" dirty="0">
                <a:latin typeface="Questrial" panose="020B0604020202020204" charset="0"/>
              </a:rPr>
              <a:t>reglamenta </a:t>
            </a:r>
            <a:r>
              <a:rPr lang="es-ES" altLang="es-ES_tradnl" sz="2000" dirty="0">
                <a:latin typeface="Questrial" panose="020B0604020202020204" charset="0"/>
              </a:rPr>
              <a:t>la estrategia general de la universidad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s-ES" altLang="es-ES_tradnl" sz="20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_tradnl" sz="2000" dirty="0" smtClean="0">
                <a:latin typeface="Questrial" panose="020B0604020202020204" charset="0"/>
              </a:rPr>
              <a:t> Sirve </a:t>
            </a:r>
            <a:r>
              <a:rPr lang="es-ES" altLang="es-ES_tradnl" sz="2000" dirty="0">
                <a:latin typeface="Questrial" panose="020B0604020202020204" charset="0"/>
              </a:rPr>
              <a:t>de </a:t>
            </a:r>
            <a:r>
              <a:rPr lang="es-ES" altLang="es-ES_tradnl" sz="2000" b="1" dirty="0">
                <a:latin typeface="Questrial" panose="020B0604020202020204" charset="0"/>
              </a:rPr>
              <a:t>apoyo</a:t>
            </a:r>
            <a:r>
              <a:rPr lang="es-ES" altLang="es-ES_tradnl" sz="2000" dirty="0">
                <a:latin typeface="Questrial" panose="020B0604020202020204" charset="0"/>
              </a:rPr>
              <a:t> a los centros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s-ES" altLang="es-ES_tradnl" sz="20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_tradnl" sz="2000" dirty="0" smtClean="0">
                <a:latin typeface="Questrial" panose="020B0604020202020204" charset="0"/>
              </a:rPr>
              <a:t> Realiza </a:t>
            </a:r>
            <a:r>
              <a:rPr lang="es-ES" altLang="es-ES_tradnl" sz="2000" dirty="0">
                <a:latin typeface="Questrial" panose="020B0604020202020204" charset="0"/>
              </a:rPr>
              <a:t>un </a:t>
            </a:r>
            <a:r>
              <a:rPr lang="es-ES" altLang="es-ES_tradnl" sz="2000" b="1" dirty="0">
                <a:latin typeface="Questrial" panose="020B0604020202020204" charset="0"/>
              </a:rPr>
              <a:t>seguimiento</a:t>
            </a:r>
            <a:r>
              <a:rPr lang="es-ES" altLang="es-ES_tradnl" sz="2000" dirty="0">
                <a:latin typeface="Questrial" panose="020B0604020202020204" charset="0"/>
              </a:rPr>
              <a:t> anual de los Programas de Doctorado junto a la Comisión de Garantía de Calidad de cada </a:t>
            </a:r>
            <a:r>
              <a:rPr lang="es-ES" altLang="es-ES_tradnl" sz="2000" dirty="0" smtClean="0">
                <a:latin typeface="Questrial" panose="020B0604020202020204" charset="0"/>
              </a:rPr>
              <a:t>centro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s-ES" altLang="es-ES_tradnl" sz="20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s-ES" altLang="es-ES_tradnl" sz="2000" dirty="0" smtClean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s-ES" altLang="es-ES_tradnl" sz="20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es-ES" alt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" y="1201937"/>
            <a:ext cx="7326630" cy="50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00150" y="6420088"/>
            <a:ext cx="6115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latin typeface="Questrial" panose="020B0604020202020204" charset="0"/>
              </a:rPr>
              <a:t>https://www.unav.edu/web/estudios/escuela-de-doctorado</a:t>
            </a:r>
          </a:p>
        </p:txBody>
      </p:sp>
    </p:spTree>
    <p:extLst>
      <p:ext uri="{BB962C8B-B14F-4D97-AF65-F5344CB8AC3E}">
        <p14:creationId xmlns:p14="http://schemas.microsoft.com/office/powerpoint/2010/main" val="39252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160020" y="1428750"/>
            <a:ext cx="8686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sz="1800" dirty="0" smtClean="0">
                <a:latin typeface="Questrial" panose="020B0604020202020204" charset="0"/>
              </a:rPr>
              <a:t>La </a:t>
            </a:r>
            <a:r>
              <a:rPr lang="es-ES_tradnl" sz="1800" b="1" dirty="0" smtClean="0">
                <a:latin typeface="Questrial" panose="020B0604020202020204" charset="0"/>
              </a:rPr>
              <a:t>Comisión Académica</a:t>
            </a:r>
            <a:r>
              <a:rPr lang="es-ES_tradnl" sz="1800" dirty="0" smtClean="0">
                <a:latin typeface="Questrial" panose="020B0604020202020204" charset="0"/>
              </a:rPr>
              <a:t> es el órgano de dirección y gestión de cada PD.</a:t>
            </a:r>
            <a:endParaRPr lang="es-ES" altLang="es-ES_tradnl" sz="18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b="1" dirty="0" smtClean="0">
                <a:latin typeface="Questrial" panose="020B0604020202020204" charset="0"/>
              </a:rPr>
              <a:t>Coordinador</a:t>
            </a:r>
            <a:r>
              <a:rPr lang="es-ES" altLang="es-ES_tradnl" sz="1800" dirty="0" smtClean="0">
                <a:latin typeface="Questrial" panose="020B0604020202020204" charset="0"/>
              </a:rPr>
              <a:t> del PD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b="1" dirty="0" smtClean="0">
                <a:latin typeface="Questrial" panose="020B0604020202020204" charset="0"/>
              </a:rPr>
              <a:t>Vicedecano</a:t>
            </a:r>
            <a:r>
              <a:rPr lang="es-ES" altLang="es-ES_tradnl" sz="1800" dirty="0" smtClean="0">
                <a:latin typeface="Questrial" panose="020B0604020202020204" charset="0"/>
              </a:rPr>
              <a:t> de Investigación de la Facultad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b="1" dirty="0" smtClean="0">
                <a:latin typeface="Questrial" panose="020B0604020202020204" charset="0"/>
              </a:rPr>
              <a:t>Subdirector</a:t>
            </a:r>
            <a:r>
              <a:rPr lang="es-ES" altLang="es-ES_tradnl" sz="1800" dirty="0" smtClean="0">
                <a:latin typeface="Questrial" panose="020B0604020202020204" charset="0"/>
              </a:rPr>
              <a:t> de la ED del área.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 smtClean="0">
                <a:latin typeface="Questrial" panose="020B0604020202020204" charset="0"/>
              </a:rPr>
              <a:t>Se responsabiliza de </a:t>
            </a:r>
            <a:r>
              <a:rPr lang="es-ES" altLang="es-ES_tradnl" sz="1800" b="1" dirty="0" smtClean="0">
                <a:latin typeface="Questrial" panose="020B0604020202020204" charset="0"/>
              </a:rPr>
              <a:t>llevar a cabo los procedimientos académicos </a:t>
            </a:r>
            <a:r>
              <a:rPr lang="es-ES" altLang="es-ES_tradnl" sz="1800" dirty="0" smtClean="0">
                <a:latin typeface="Questrial" panose="020B0604020202020204" charset="0"/>
              </a:rPr>
              <a:t>de sus doctorandos (admisión, seguimiento anual, formación, prórrogas, depósito de tesis, cambios en la dirección de tesis…..)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B0604020202020204" charset="0"/>
            </a:endParaRPr>
          </a:p>
          <a:p>
            <a:endParaRPr lang="es-ES_tradnl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" y="1312600"/>
            <a:ext cx="8081010" cy="515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416246" y="4569737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Admisión</a:t>
            </a:r>
            <a:endParaRPr lang="es-ES_tradnl" sz="1800" dirty="0">
              <a:latin typeface="Questrial" panose="020B060402020202020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16246" y="4550449"/>
            <a:ext cx="1211580" cy="38862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>
              <a:latin typeface="Questrial" panose="020B060402020202020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90776" y="3357921"/>
            <a:ext cx="324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Actividades formativas</a:t>
            </a:r>
            <a:endParaRPr lang="es-ES_tradnl" sz="1800" dirty="0">
              <a:latin typeface="Questrial" panose="020B060402020202020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154555" y="3357921"/>
            <a:ext cx="2971799" cy="38862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>
              <a:latin typeface="Questrial" panose="020B060402020202020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86856" y="3749478"/>
            <a:ext cx="303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Plan de investigación</a:t>
            </a:r>
            <a:endParaRPr lang="es-ES_tradnl" sz="1800" dirty="0">
              <a:latin typeface="Questrial" panose="020B060402020202020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86855" y="3749478"/>
            <a:ext cx="2292665" cy="38862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>
              <a:latin typeface="Questrial" panose="020B060402020202020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14211" y="2959174"/>
            <a:ext cx="393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Registro de actividades </a:t>
            </a:r>
            <a:endParaRPr lang="es-ES_tradnl" sz="1800" dirty="0">
              <a:latin typeface="Questrial" panose="020B060402020202020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002283" y="2959174"/>
            <a:ext cx="3282549" cy="38862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>
              <a:latin typeface="Questrial" panose="020B060402020202020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17710" y="2572578"/>
            <a:ext cx="260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Seguimiento anual</a:t>
            </a:r>
            <a:endParaRPr lang="es-ES_tradnl" sz="1800" dirty="0">
              <a:latin typeface="Questrial" panose="020B060402020202020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463416" y="2585794"/>
            <a:ext cx="2406016" cy="38862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>
              <a:latin typeface="Questrial" panose="020B060402020202020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37848" y="2216462"/>
            <a:ext cx="231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Depósito tesis</a:t>
            </a:r>
            <a:endParaRPr lang="es-ES_tradnl" sz="1800" dirty="0">
              <a:latin typeface="Questrial" panose="020B060402020202020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375908" y="2183958"/>
            <a:ext cx="2261711" cy="38862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>
              <a:latin typeface="Questrial" panose="020B060402020202020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499380" y="1800166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Defensa de la tesis</a:t>
            </a:r>
            <a:endParaRPr lang="es-ES_tradnl" sz="1800" dirty="0">
              <a:latin typeface="Questrial" panose="020B060402020202020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51255" y="1790522"/>
            <a:ext cx="2772727" cy="388620"/>
          </a:xfrm>
          <a:prstGeom prst="roundRect">
            <a:avLst>
              <a:gd name="adj" fmla="val 143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>
              <a:latin typeface="Questrial" panose="020B060402020202020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09600" y="4138528"/>
            <a:ext cx="303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Compromiso documental</a:t>
            </a:r>
            <a:endParaRPr lang="es-ES_tradnl" sz="1800" dirty="0">
              <a:latin typeface="Questrial" panose="020B060402020202020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09600" y="4154403"/>
            <a:ext cx="2750820" cy="38862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>
              <a:latin typeface="Questrial" panose="020B0604020202020204" charset="0"/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416246" y="6217920"/>
            <a:ext cx="8476294" cy="44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24 CuadroTexto"/>
          <p:cNvSpPr txBox="1"/>
          <p:nvPr/>
        </p:nvSpPr>
        <p:spPr>
          <a:xfrm>
            <a:off x="2390776" y="5945386"/>
            <a:ext cx="447865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800" dirty="0" smtClean="0">
                <a:latin typeface="Questrial" panose="020B0604020202020204" charset="0"/>
              </a:rPr>
              <a:t>Plazos, prórrogas, interrupciones</a:t>
            </a:r>
            <a:endParaRPr lang="es-ES_tradnl" sz="18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Admisión </a:t>
            </a:r>
          </a:p>
          <a:p>
            <a:endParaRPr lang="es-ES_tradnl" sz="2000" dirty="0">
              <a:latin typeface="Questrial" panose="020B0604020202020204" charset="0"/>
            </a:endParaRPr>
          </a:p>
          <a:p>
            <a:endParaRPr lang="es-ES_tradnl" sz="2000" dirty="0" smtClean="0">
              <a:latin typeface="Questrial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s-ES_tradnl" sz="2000" dirty="0" smtClean="0">
                <a:latin typeface="Questrial" panose="020B0604020202020204" charset="0"/>
              </a:rPr>
              <a:t>Nombramiento de </a:t>
            </a:r>
            <a:r>
              <a:rPr lang="es-ES_tradnl" sz="2000" b="1" dirty="0" smtClean="0">
                <a:latin typeface="Questrial" panose="020B0604020202020204" charset="0"/>
              </a:rPr>
              <a:t>Director/es de tesis</a:t>
            </a:r>
          </a:p>
          <a:p>
            <a:pPr marL="285750" indent="-285750">
              <a:buFontTx/>
              <a:buChar char="-"/>
            </a:pPr>
            <a:endParaRPr lang="es-ES_tradnl" sz="2000" dirty="0">
              <a:latin typeface="Questrial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s-ES_tradnl" sz="2000" dirty="0" smtClean="0">
                <a:latin typeface="Questrial" panose="020B0604020202020204" charset="0"/>
              </a:rPr>
              <a:t>Adscripción del tema de tesis </a:t>
            </a:r>
            <a:r>
              <a:rPr lang="es-ES_tradnl" sz="2000" b="1" dirty="0" smtClean="0">
                <a:latin typeface="Questrial" panose="020B0604020202020204" charset="0"/>
              </a:rPr>
              <a:t>a línea de investigación </a:t>
            </a:r>
            <a:r>
              <a:rPr lang="es-ES_tradnl" sz="2000" dirty="0" smtClean="0">
                <a:latin typeface="Questrial" panose="020B0604020202020204" charset="0"/>
              </a:rPr>
              <a:t>del PD</a:t>
            </a:r>
          </a:p>
          <a:p>
            <a:pPr marL="285750" indent="-285750">
              <a:buFontTx/>
              <a:buChar char="-"/>
            </a:pPr>
            <a:endParaRPr lang="es-ES_tradnl" sz="2000" dirty="0">
              <a:latin typeface="Questrial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s-ES_tradnl" sz="2000" dirty="0" smtClean="0">
                <a:latin typeface="Questrial" panose="020B0604020202020204" charset="0"/>
              </a:rPr>
              <a:t>Asignación de </a:t>
            </a:r>
            <a:r>
              <a:rPr lang="es-ES_tradnl" sz="2000" b="1" dirty="0" smtClean="0">
                <a:latin typeface="Questrial" panose="020B0604020202020204" charset="0"/>
              </a:rPr>
              <a:t>complementos formativos</a:t>
            </a:r>
            <a:r>
              <a:rPr lang="es-ES_tradnl" sz="2000" dirty="0" smtClean="0">
                <a:latin typeface="Questrial" panose="020B0604020202020204" charset="0"/>
              </a:rPr>
              <a:t>: </a:t>
            </a:r>
          </a:p>
          <a:p>
            <a:r>
              <a:rPr lang="es-ES_tradnl" sz="2000" dirty="0">
                <a:latin typeface="Questrial" panose="020B0604020202020204" charset="0"/>
              </a:rPr>
              <a:t>	</a:t>
            </a:r>
            <a:r>
              <a:rPr lang="es-ES_tradnl" sz="2000" dirty="0" smtClean="0">
                <a:latin typeface="Questrial" panose="020B0604020202020204" charset="0"/>
              </a:rPr>
              <a:t>- subsanar carencias formativas previas</a:t>
            </a:r>
          </a:p>
          <a:p>
            <a:r>
              <a:rPr lang="es-ES_tradnl" sz="2000" dirty="0">
                <a:latin typeface="Questrial" panose="020B0604020202020204" charset="0"/>
              </a:rPr>
              <a:t>	</a:t>
            </a:r>
            <a:r>
              <a:rPr lang="es-ES_tradnl" sz="2000" dirty="0" smtClean="0">
                <a:latin typeface="Questrial" panose="020B0604020202020204" charset="0"/>
              </a:rPr>
              <a:t>- “Bases antropológicas y culturas de la investigación en la 	universidad. </a:t>
            </a:r>
          </a:p>
          <a:p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Compromiso documental</a:t>
            </a:r>
          </a:p>
          <a:p>
            <a:endParaRPr lang="es-ES_tradnl" sz="2000" dirty="0">
              <a:latin typeface="Questrial" panose="020B0604020202020204" charset="0"/>
            </a:endParaRPr>
          </a:p>
          <a:p>
            <a:endParaRPr lang="es-ES_tradnl" sz="2000" dirty="0" smtClean="0">
              <a:latin typeface="Questrial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s-ES_tradnl" sz="2000" dirty="0" smtClean="0">
                <a:latin typeface="Questrial" panose="020B0604020202020204" charset="0"/>
              </a:rPr>
              <a:t>Previsto en el RD 99/2011</a:t>
            </a:r>
            <a:endParaRPr lang="es-ES_tradnl" sz="2000" b="1" dirty="0" smtClean="0">
              <a:latin typeface="Questrial" panose="020B0604020202020204" charset="0"/>
            </a:endParaRPr>
          </a:p>
          <a:p>
            <a:pPr marL="285750" indent="-285750">
              <a:buFontTx/>
              <a:buChar char="-"/>
            </a:pPr>
            <a:endParaRPr lang="es-ES_tradnl" sz="2000" dirty="0">
              <a:latin typeface="Questrial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s-ES_tradnl" sz="2000" dirty="0" smtClean="0">
                <a:latin typeface="Questrial" panose="020B0604020202020204" charset="0"/>
              </a:rPr>
              <a:t>Documento de derechos y obligaciones</a:t>
            </a:r>
          </a:p>
          <a:p>
            <a:pPr marL="285750" indent="-285750">
              <a:buFontTx/>
              <a:buChar char="-"/>
            </a:pPr>
            <a:endParaRPr lang="es-ES_tradnl" sz="2000" dirty="0">
              <a:latin typeface="Questrial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s-ES_tradnl" sz="2000" dirty="0" smtClean="0">
                <a:latin typeface="Questrial" panose="020B0604020202020204" charset="0"/>
              </a:rPr>
              <a:t>A tres niveles: directores de tesis, doctorandos, vicerrectorado de investigación.</a:t>
            </a:r>
          </a:p>
          <a:p>
            <a:pPr marL="285750" indent="-285750">
              <a:buFontTx/>
              <a:buChar char="-"/>
            </a:pPr>
            <a:endParaRPr lang="es-ES_tradnl" sz="2000" dirty="0">
              <a:latin typeface="Questrial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s-ES_tradnl" sz="2000" dirty="0" smtClean="0">
                <a:latin typeface="Questrial" panose="020B0604020202020204" charset="0"/>
              </a:rPr>
              <a:t>Firma en el primer trimestre del primer curso</a:t>
            </a:r>
          </a:p>
          <a:p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Plan de investigación</a:t>
            </a:r>
          </a:p>
          <a:p>
            <a:endParaRPr lang="es-ES_tradnl" sz="2000" dirty="0">
              <a:latin typeface="Questrial" panose="020B0604020202020204" charset="0"/>
            </a:endParaRPr>
          </a:p>
          <a:p>
            <a:endParaRPr lang="es-ES_tradnl" sz="20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 Aprobación </a:t>
            </a:r>
            <a:r>
              <a:rPr lang="es-ES" altLang="es-ES_tradnl" sz="2000" dirty="0">
                <a:latin typeface="Questrial" panose="020B0604020202020204" charset="0"/>
              </a:rPr>
              <a:t>a los 8 meses</a:t>
            </a:r>
            <a:r>
              <a:rPr lang="es-ES" altLang="es-ES_tradnl" sz="2000" dirty="0" smtClean="0">
                <a:latin typeface="Questrial" panose="020B0604020202020204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 Estructura </a:t>
            </a:r>
            <a:r>
              <a:rPr lang="es-ES" altLang="es-ES_tradnl" sz="2000" dirty="0">
                <a:latin typeface="Questrial" panose="020B0604020202020204" charset="0"/>
              </a:rPr>
              <a:t>definida</a:t>
            </a:r>
            <a:r>
              <a:rPr lang="es-ES" altLang="es-ES_tradnl" sz="2000" dirty="0" smtClean="0">
                <a:latin typeface="Questrial" panose="020B0604020202020204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 Nombramiento, en su caso, </a:t>
            </a:r>
            <a:r>
              <a:rPr lang="es-ES" altLang="es-ES_tradnl" sz="2000" dirty="0">
                <a:latin typeface="Questrial" panose="020B0604020202020204" charset="0"/>
              </a:rPr>
              <a:t>del revisor.</a:t>
            </a:r>
          </a:p>
          <a:p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7" name="Google Shape;115;p15"/>
          <p:cNvSpPr txBox="1">
            <a:spLocks noGrp="1"/>
          </p:cNvSpPr>
          <p:nvPr>
            <p:ph type="body" idx="1"/>
          </p:nvPr>
        </p:nvSpPr>
        <p:spPr>
          <a:xfrm>
            <a:off x="307850" y="1828800"/>
            <a:ext cx="8696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800" dirty="0" smtClean="0"/>
              <a:t>Estudios de Tercer Ciclo = Doctorado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800" dirty="0" smtClean="0"/>
              <a:t>Período de formación en investigación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/>
          </a:p>
          <a:p>
            <a:pPr marL="342900" indent="-342900" algn="ctr">
              <a:spcBef>
                <a:spcPts val="0"/>
              </a:spcBef>
              <a:buSzPts val="2200"/>
            </a:pPr>
            <a:r>
              <a:rPr lang="es-ES_tradnl" sz="2200" dirty="0" smtClean="0"/>
              <a:t>En qué</a:t>
            </a:r>
          </a:p>
          <a:p>
            <a:pPr marL="342900" indent="-342900" algn="ctr">
              <a:spcBef>
                <a:spcPts val="0"/>
              </a:spcBef>
              <a:buSzPts val="2200"/>
            </a:pPr>
            <a:r>
              <a:rPr lang="es-ES_tradnl" sz="2200" dirty="0" smtClean="0"/>
              <a:t>Para qué</a:t>
            </a:r>
          </a:p>
          <a:p>
            <a:pPr marL="342900" indent="-342900" algn="ctr">
              <a:spcBef>
                <a:spcPts val="0"/>
              </a:spcBef>
              <a:buSzPts val="2200"/>
            </a:pPr>
            <a:r>
              <a:rPr lang="es-ES_tradnl" sz="2200" dirty="0" smtClean="0"/>
              <a:t>Dónde</a:t>
            </a:r>
            <a:endParaRPr sz="2200" dirty="0"/>
          </a:p>
        </p:txBody>
      </p:sp>
      <p:sp>
        <p:nvSpPr>
          <p:cNvPr id="4" name="3 Rectángulo"/>
          <p:cNvSpPr/>
          <p:nvPr/>
        </p:nvSpPr>
        <p:spPr>
          <a:xfrm>
            <a:off x="1383030" y="1748790"/>
            <a:ext cx="6469380" cy="1257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572000" y="2811780"/>
            <a:ext cx="0" cy="1291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Actividades formativas</a:t>
            </a:r>
          </a:p>
          <a:p>
            <a:endParaRPr lang="es-ES_tradnl" sz="2000" dirty="0">
              <a:latin typeface="Questrial" panose="020B0604020202020204" charset="0"/>
            </a:endParaRPr>
          </a:p>
          <a:p>
            <a:endParaRPr lang="es-ES_tradnl" sz="20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 Previstas </a:t>
            </a:r>
            <a:r>
              <a:rPr lang="es-ES" altLang="es-ES_tradnl" sz="2000" dirty="0">
                <a:latin typeface="Questrial" panose="020B0604020202020204" charset="0"/>
              </a:rPr>
              <a:t>en la memoria de </a:t>
            </a:r>
            <a:r>
              <a:rPr lang="es-ES" altLang="es-ES_tradnl" sz="2000" dirty="0" smtClean="0">
                <a:latin typeface="Questrial" panose="020B0604020202020204" charset="0"/>
              </a:rPr>
              <a:t>verificación del PD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 Pueden </a:t>
            </a:r>
            <a:r>
              <a:rPr lang="es-ES" altLang="es-ES_tradnl" sz="2000" dirty="0">
                <a:latin typeface="Questrial" panose="020B0604020202020204" charset="0"/>
              </a:rPr>
              <a:t>establecerse a 3 niveles:</a:t>
            </a:r>
          </a:p>
          <a:p>
            <a:pPr lvl="1" eaLnBrk="1" hangingPunct="1">
              <a:spcBef>
                <a:spcPct val="0"/>
              </a:spcBef>
            </a:pPr>
            <a:r>
              <a:rPr lang="es-ES" altLang="es-ES_tradnl" sz="2000" dirty="0" smtClean="0">
                <a:latin typeface="Questrial" panose="020B0604020202020204" charset="0"/>
              </a:rPr>
              <a:t>	- por </a:t>
            </a:r>
            <a:r>
              <a:rPr lang="es-ES" altLang="es-ES_tradnl" sz="2000" dirty="0">
                <a:latin typeface="Questrial" panose="020B0604020202020204" charset="0"/>
              </a:rPr>
              <a:t>la Escuela de Doctorado con carácter general </a:t>
            </a:r>
          </a:p>
          <a:p>
            <a:pPr lvl="1" eaLnBrk="1" hangingPunct="1">
              <a:spcBef>
                <a:spcPct val="0"/>
              </a:spcBef>
            </a:pPr>
            <a:r>
              <a:rPr lang="es-ES" altLang="es-ES_tradnl" sz="2000" dirty="0" smtClean="0">
                <a:latin typeface="Questrial" panose="020B0604020202020204" charset="0"/>
              </a:rPr>
              <a:t>	- “</a:t>
            </a:r>
            <a:r>
              <a:rPr lang="es-ES" altLang="es-ES_tradnl" sz="2000" dirty="0">
                <a:latin typeface="Questrial" panose="020B0604020202020204" charset="0"/>
              </a:rPr>
              <a:t>por y para” cada Programa de Doctorado, </a:t>
            </a:r>
          </a:p>
          <a:p>
            <a:pPr lvl="1" eaLnBrk="1" hangingPunct="1">
              <a:spcBef>
                <a:spcPct val="0"/>
              </a:spcBef>
            </a:pPr>
            <a:r>
              <a:rPr lang="es-ES" altLang="es-ES_tradnl" sz="2000" dirty="0" smtClean="0">
                <a:latin typeface="Questrial" panose="020B0604020202020204" charset="0"/>
              </a:rPr>
              <a:t> 	- o </a:t>
            </a:r>
            <a:r>
              <a:rPr lang="es-ES" altLang="es-ES_tradnl" sz="2000" dirty="0">
                <a:latin typeface="Questrial" panose="020B0604020202020204" charset="0"/>
              </a:rPr>
              <a:t>establecidas “ad-hoc” por el Director de </a:t>
            </a:r>
            <a:r>
              <a:rPr lang="es-ES" altLang="es-ES_tradnl" sz="2000" dirty="0" smtClean="0">
                <a:latin typeface="Questrial" panose="020B0604020202020204" charset="0"/>
              </a:rPr>
              <a:t>tesis</a:t>
            </a:r>
          </a:p>
          <a:p>
            <a:pPr lvl="1" eaLnBrk="1" hangingPunct="1">
              <a:spcBef>
                <a:spcPct val="0"/>
              </a:spcBef>
            </a:pPr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Registro de actividades</a:t>
            </a:r>
          </a:p>
          <a:p>
            <a:endParaRPr lang="es-ES_tradnl" sz="2000" dirty="0">
              <a:latin typeface="Questrial" panose="020B0604020202020204" charset="0"/>
            </a:endParaRPr>
          </a:p>
          <a:p>
            <a:endParaRPr lang="es-ES_tradnl" sz="2000" dirty="0" smtClean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 </a:t>
            </a:r>
            <a:r>
              <a:rPr lang="es-ES" altLang="es-ES_tradnl" sz="2000" dirty="0">
                <a:latin typeface="Questrial" panose="020B0604020202020204" charset="0"/>
              </a:rPr>
              <a:t>Registro individualizado de control de actividades formativas. Revisado regularmente el Director del </a:t>
            </a:r>
            <a:r>
              <a:rPr lang="es-ES" altLang="es-ES_tradnl" sz="2000" dirty="0" smtClean="0">
                <a:latin typeface="Questrial" panose="020B0604020202020204" charset="0"/>
              </a:rPr>
              <a:t>Tesis.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 Evaluado </a:t>
            </a:r>
            <a:r>
              <a:rPr lang="es-ES" altLang="es-ES_tradnl" sz="2000" dirty="0">
                <a:latin typeface="Questrial" panose="020B0604020202020204" charset="0"/>
              </a:rPr>
              <a:t>anualmente por la comisión académica en el mes de </a:t>
            </a:r>
            <a:r>
              <a:rPr lang="es-ES" altLang="es-ES_tradnl" sz="2000" dirty="0" smtClean="0">
                <a:latin typeface="Questrial" panose="020B0604020202020204" charset="0"/>
              </a:rPr>
              <a:t>junio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 Se </a:t>
            </a:r>
            <a:r>
              <a:rPr lang="es-ES" altLang="es-ES_tradnl" sz="2000" dirty="0">
                <a:latin typeface="Questrial" panose="020B0604020202020204" charset="0"/>
              </a:rPr>
              <a:t>materializa mediante </a:t>
            </a:r>
            <a:r>
              <a:rPr lang="es-ES" altLang="es-ES_tradnl" sz="2000" dirty="0" smtClean="0">
                <a:latin typeface="Questrial" panose="020B0604020202020204" charset="0"/>
              </a:rPr>
              <a:t>una </a:t>
            </a:r>
            <a:r>
              <a:rPr lang="es-ES" altLang="es-ES_tradnl" sz="2000" dirty="0">
                <a:latin typeface="Questrial" panose="020B0604020202020204" charset="0"/>
              </a:rPr>
              <a:t>aplicación </a:t>
            </a:r>
            <a:r>
              <a:rPr lang="es-ES" altLang="es-ES_tradnl" sz="2000" dirty="0" smtClean="0">
                <a:latin typeface="Questrial" panose="020B0604020202020204" charset="0"/>
              </a:rPr>
              <a:t>informática, </a:t>
            </a:r>
            <a:r>
              <a:rPr lang="es-ES" altLang="es-ES_tradnl" sz="2000" dirty="0">
                <a:latin typeface="Questrial" panose="020B0604020202020204" charset="0"/>
              </a:rPr>
              <a:t>a la que se accede desde https://rafd.unav.edu/registroactividades/</a:t>
            </a:r>
          </a:p>
          <a:p>
            <a:pPr lvl="1" eaLnBrk="1" hangingPunct="1">
              <a:spcBef>
                <a:spcPct val="0"/>
              </a:spcBef>
            </a:pPr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Seguimiento anual</a:t>
            </a:r>
          </a:p>
          <a:p>
            <a:endParaRPr lang="es-ES_tradnl" sz="2000" dirty="0">
              <a:latin typeface="Questrial" panose="020B0604020202020204" charset="0"/>
            </a:endParaRPr>
          </a:p>
          <a:p>
            <a:endParaRPr lang="es-ES_tradnl" sz="2000" dirty="0" smtClean="0">
              <a:latin typeface="Questrial" panose="020B060402020202020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latin typeface="Questrial" panose="020B0604020202020204" charset="0"/>
              </a:rPr>
              <a:t>La Comisión </a:t>
            </a:r>
            <a:r>
              <a:rPr lang="es-ES" altLang="es-ES_tradnl" sz="2000" dirty="0">
                <a:latin typeface="Questrial" panose="020B0604020202020204" charset="0"/>
              </a:rPr>
              <a:t>Académica del Programa: anualmente, en el mes de junio, evaluará el plan de investigación del doctorando y su documento de actividades junto con el informe que, en su caso, deberá emitir el revisor.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latin typeface="Questrial" panose="020B0604020202020204" charset="0"/>
              </a:rPr>
              <a:t>La </a:t>
            </a:r>
            <a:r>
              <a:rPr lang="es-ES" altLang="es-ES_tradnl" sz="2000" b="1" u="sng" dirty="0">
                <a:latin typeface="Questrial" panose="020B0604020202020204" charset="0"/>
              </a:rPr>
              <a:t>evaluación positiva será requisito indispensable para continuar </a:t>
            </a:r>
            <a:r>
              <a:rPr lang="es-ES" altLang="es-ES_tradnl" sz="2000" dirty="0">
                <a:latin typeface="Questrial" panose="020B0604020202020204" charset="0"/>
              </a:rPr>
              <a:t>en el programa. En caso de evaluación negativa, que será debidamente motivada, el doctorando deberá ser de nuevo evaluado en el plazo de seis meses, a cuyo efecto elaborará un nuevo plan de investigación. En el supuesto de producirse una nueva evaluación negativa, el doctorando causará baja definitiva en el programa.</a:t>
            </a:r>
          </a:p>
          <a:p>
            <a:pPr lvl="1" eaLnBrk="1" hangingPunct="1">
              <a:spcBef>
                <a:spcPct val="0"/>
              </a:spcBef>
            </a:pPr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Plazo</a:t>
            </a:r>
          </a:p>
          <a:p>
            <a:endParaRPr lang="es-ES_tradnl" sz="2000" dirty="0">
              <a:latin typeface="Questrial" panose="020B060402020202020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latin typeface="Questrial" panose="020B0604020202020204" charset="0"/>
              </a:rPr>
              <a:t>Doctorando </a:t>
            </a:r>
            <a:r>
              <a:rPr lang="es-ES" altLang="es-ES_tradnl" sz="2000" dirty="0">
                <a:latin typeface="Questrial" panose="020B0604020202020204" charset="0"/>
              </a:rPr>
              <a:t>a tiempo completo : 3 años para depositar la tesis</a:t>
            </a:r>
            <a:r>
              <a:rPr lang="es-ES" altLang="es-ES_tradnl" sz="2000" dirty="0" smtClean="0">
                <a:latin typeface="Questrial" panose="020B0604020202020204" charset="0"/>
              </a:rPr>
              <a:t>. Prorrogable </a:t>
            </a:r>
            <a:r>
              <a:rPr lang="es-ES" altLang="es-ES_tradnl" sz="2000" dirty="0">
                <a:latin typeface="Questrial" panose="020B0604020202020204" charset="0"/>
              </a:rPr>
              <a:t>1 año más y excepcionalmente otro más (en este caso sin ayuda económica) sólo con el informe favorable de la Comisión académica y de la Junta Directiva del Centro al que esté adscrito el </a:t>
            </a:r>
            <a:r>
              <a:rPr lang="es-ES" altLang="es-ES_tradnl" sz="2000" dirty="0" smtClean="0">
                <a:latin typeface="Questrial" panose="020B0604020202020204" charset="0"/>
              </a:rPr>
              <a:t>Programa.</a:t>
            </a:r>
          </a:p>
          <a:p>
            <a:pPr algn="just" eaLnBrk="1" hangingPunct="1">
              <a:spcBef>
                <a:spcPct val="0"/>
              </a:spcBef>
            </a:pPr>
            <a:endParaRPr lang="es-ES" altLang="es-ES_tradnl" sz="2000" dirty="0">
              <a:latin typeface="Questrial" panose="020B0604020202020204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" altLang="es-ES_tradnl" sz="2000" dirty="0" smtClean="0">
                <a:latin typeface="Questrial" panose="020B0604020202020204" charset="0"/>
              </a:rPr>
              <a:t>Doctorando </a:t>
            </a:r>
            <a:r>
              <a:rPr lang="es-ES" altLang="es-ES_tradnl" sz="2000" dirty="0">
                <a:latin typeface="Questrial" panose="020B0604020202020204" charset="0"/>
              </a:rPr>
              <a:t>con dedicación </a:t>
            </a:r>
            <a:r>
              <a:rPr lang="es-ES" altLang="es-ES_tradnl" sz="2000" dirty="0" smtClean="0">
                <a:latin typeface="Questrial" panose="020B0604020202020204" charset="0"/>
              </a:rPr>
              <a:t>parcial: plazo </a:t>
            </a:r>
            <a:r>
              <a:rPr lang="es-ES" altLang="es-ES_tradnl" sz="2000" dirty="0">
                <a:latin typeface="Questrial" panose="020B0604020202020204" charset="0"/>
              </a:rPr>
              <a:t>de 5 años, prorrogables año a año hasta tres más con el informe favorable de la Comisión académica y Junta directiva responsable.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algn="just">
              <a:spcBef>
                <a:spcPct val="0"/>
              </a:spcBef>
            </a:pPr>
            <a:r>
              <a:rPr lang="es-ES" altLang="es-ES_tradnl" sz="2000" dirty="0">
                <a:latin typeface="Questrial" panose="020B0604020202020204" charset="0"/>
              </a:rPr>
              <a:t>El cómputo del plazo se inicia con la primera matrícula del alumno y finaliza con la fecha de depósito de la tesis.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lvl="1" eaLnBrk="1" hangingPunct="1">
              <a:spcBef>
                <a:spcPct val="0"/>
              </a:spcBef>
            </a:pPr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Suspensión del plazo</a:t>
            </a:r>
          </a:p>
          <a:p>
            <a:endParaRPr lang="es-ES_tradnl" sz="2400" b="1" dirty="0" smtClean="0">
              <a:latin typeface="Questrial" panose="020B0604020202020204" charset="0"/>
            </a:endParaRPr>
          </a:p>
          <a:p>
            <a:endParaRPr lang="es-ES_tradnl" sz="20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2000" dirty="0" smtClean="0">
                <a:latin typeface="Questrial" panose="020B0604020202020204" charset="0"/>
              </a:rPr>
              <a:t> -    Interrupción voluntaria: hasta dos años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Baja médica: por el tiempo que dure la causa de la baja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endParaRPr lang="es-ES" altLang="es-ES_tradnl" sz="2000" dirty="0">
              <a:latin typeface="Questrial" panose="020B060402020202020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s-ES" altLang="es-ES_tradnl" sz="2000" dirty="0" smtClean="0">
                <a:latin typeface="Questrial" panose="020B0604020202020204" charset="0"/>
              </a:rPr>
              <a:t>Se solicita cumplimentando los impresos creados al efecto.</a:t>
            </a: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lvl="1" eaLnBrk="1" hangingPunct="1">
              <a:spcBef>
                <a:spcPct val="0"/>
              </a:spcBef>
            </a:pPr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Doctorado Internacional</a:t>
            </a:r>
          </a:p>
          <a:p>
            <a:endParaRPr lang="es-ES_tradnl" sz="2400" b="1" dirty="0" smtClean="0">
              <a:latin typeface="Questrial" panose="020B060402020202020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b="1" dirty="0">
                <a:latin typeface="Questrial" panose="020B0604020202020204" charset="0"/>
              </a:rPr>
              <a:t>a) </a:t>
            </a:r>
            <a:r>
              <a:rPr lang="es-ES" altLang="es-ES_tradnl" sz="1800" b="1" dirty="0">
                <a:latin typeface="Questrial" panose="020B0604020202020204" charset="0"/>
              </a:rPr>
              <a:t>Estancia mínima de tres meses fuera de España </a:t>
            </a:r>
            <a:r>
              <a:rPr lang="es-ES" altLang="es-ES_tradnl" dirty="0">
                <a:latin typeface="Questrial" panose="020B0604020202020204" charset="0"/>
              </a:rPr>
              <a:t>en una </a:t>
            </a:r>
            <a:r>
              <a:rPr lang="es-ES" altLang="es-ES_tradnl" b="1" dirty="0">
                <a:latin typeface="Questrial" panose="020B0604020202020204" charset="0"/>
              </a:rPr>
              <a:t>institución</a:t>
            </a:r>
            <a:r>
              <a:rPr lang="es-ES" altLang="es-ES_tradnl" dirty="0">
                <a:latin typeface="Questrial" panose="020B0604020202020204" charset="0"/>
              </a:rPr>
              <a:t> de enseñanza superior o centro de investigación </a:t>
            </a:r>
            <a:r>
              <a:rPr lang="es-ES" altLang="es-ES_tradnl" b="1" dirty="0">
                <a:latin typeface="Questrial" panose="020B0604020202020204" charset="0"/>
              </a:rPr>
              <a:t>de prestigio</a:t>
            </a:r>
            <a:r>
              <a:rPr lang="es-ES" altLang="es-ES_tradnl" dirty="0">
                <a:latin typeface="Questrial" panose="020B0604020202020204" charset="0"/>
              </a:rPr>
              <a:t>, cursando </a:t>
            </a:r>
            <a:r>
              <a:rPr lang="es-ES" altLang="es-ES_tradnl" b="1" dirty="0">
                <a:latin typeface="Questrial" panose="020B0604020202020204" charset="0"/>
              </a:rPr>
              <a:t>estudios o realizando trabajos </a:t>
            </a:r>
            <a:r>
              <a:rPr lang="es-ES" altLang="es-ES_tradnl" dirty="0">
                <a:latin typeface="Questrial" panose="020B0604020202020204" charset="0"/>
              </a:rPr>
              <a:t>de investigación. La estancia y las actividades han de ser avaladas por el director y autorizadas por la Comisión académica, y se incorporarán al documento de actividades del doctorando.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endParaRPr lang="es-ES" altLang="es-ES_tradnl" dirty="0">
              <a:latin typeface="Questrial" panose="020B060402020202020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dirty="0">
                <a:latin typeface="Questrial" panose="020B0604020202020204" charset="0"/>
              </a:rPr>
              <a:t>b) </a:t>
            </a:r>
            <a:r>
              <a:rPr lang="es-ES" altLang="es-ES_tradnl" sz="1800" b="1" dirty="0">
                <a:latin typeface="Questrial" panose="020B0604020202020204" charset="0"/>
              </a:rPr>
              <a:t>Al menos el resumen y las conclusiones</a:t>
            </a:r>
            <a:r>
              <a:rPr lang="es-ES" altLang="es-ES_tradnl" b="1" dirty="0">
                <a:latin typeface="Questrial" panose="020B0604020202020204" charset="0"/>
              </a:rPr>
              <a:t>, </a:t>
            </a:r>
            <a:r>
              <a:rPr lang="es-ES" altLang="es-ES_tradnl" dirty="0">
                <a:latin typeface="Questrial" panose="020B0604020202020204" charset="0"/>
              </a:rPr>
              <a:t>se haya redactado y sea presentado en una de las lenguas habituales para la comunicación científica en su campo de conocimiento, </a:t>
            </a:r>
            <a:r>
              <a:rPr lang="es-ES" altLang="es-ES_tradnl" sz="1800" b="1" dirty="0">
                <a:latin typeface="Questrial" panose="020B0604020202020204" charset="0"/>
              </a:rPr>
              <a:t>distinta a cualquiera de las lenguas oficiales en España</a:t>
            </a:r>
            <a:r>
              <a:rPr lang="es-ES" altLang="es-ES_tradnl" b="1" dirty="0">
                <a:latin typeface="Questrial" panose="020B0604020202020204" charset="0"/>
              </a:rPr>
              <a:t>. </a:t>
            </a:r>
            <a:r>
              <a:rPr lang="es-ES" altLang="es-ES_tradnl" dirty="0">
                <a:latin typeface="Questrial" panose="020B0604020202020204" charset="0"/>
              </a:rPr>
              <a:t>Esta norma no será de aplicación cuando las estancias, informes y expertos procedan de un país de habla hispana</a:t>
            </a:r>
            <a:r>
              <a:rPr lang="es-ES" altLang="es-ES_tradnl" b="1" dirty="0">
                <a:latin typeface="Questrial" panose="020B0604020202020204" charset="0"/>
              </a:rPr>
              <a:t>.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endParaRPr lang="es-ES" altLang="es-ES_tradnl" dirty="0">
              <a:latin typeface="Questrial" panose="020B060402020202020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dirty="0">
                <a:latin typeface="Questrial" panose="020B0604020202020204" charset="0"/>
              </a:rPr>
              <a:t>c) Que la tesis haya sido </a:t>
            </a:r>
            <a:r>
              <a:rPr lang="es-ES" altLang="es-ES_tradnl" sz="1800" b="1" dirty="0">
                <a:latin typeface="Questrial" panose="020B0604020202020204" charset="0"/>
              </a:rPr>
              <a:t>informada por un mínimo de dos expertos doctores </a:t>
            </a:r>
            <a:r>
              <a:rPr lang="es-ES" altLang="es-ES_tradnl" dirty="0">
                <a:latin typeface="Questrial" panose="020B0604020202020204" charset="0"/>
              </a:rPr>
              <a:t>pertenecientes a alguna institución de educación superior o instituto de investigación no española.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endParaRPr lang="es-ES" altLang="es-ES_tradnl" dirty="0">
              <a:latin typeface="Questrial" panose="020B060402020202020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dirty="0">
                <a:latin typeface="Questrial" panose="020B0604020202020204" charset="0"/>
              </a:rPr>
              <a:t>d) Que </a:t>
            </a:r>
            <a:r>
              <a:rPr lang="es-ES" altLang="es-ES_tradnl" sz="1800" b="1" dirty="0">
                <a:latin typeface="Questrial" panose="020B0604020202020204" charset="0"/>
              </a:rPr>
              <a:t>al menos un experto </a:t>
            </a:r>
            <a:r>
              <a:rPr lang="es-ES" altLang="es-ES_tradnl" dirty="0">
                <a:latin typeface="Questrial" panose="020B0604020202020204" charset="0"/>
              </a:rPr>
              <a:t>perteneciente a alguna institución de educación superior o centro de investigación no española, con el título de doctor, y </a:t>
            </a:r>
            <a:r>
              <a:rPr lang="es-ES" altLang="es-ES_tradnl" sz="1800" b="1" dirty="0">
                <a:latin typeface="Questrial" panose="020B0604020202020204" charset="0"/>
              </a:rPr>
              <a:t>distinto del responsable de la estancia </a:t>
            </a:r>
            <a:r>
              <a:rPr lang="es-ES" altLang="es-ES_tradnl" dirty="0">
                <a:latin typeface="Questrial" panose="020B0604020202020204" charset="0"/>
              </a:rPr>
              <a:t>mencionada en el apartado a), </a:t>
            </a:r>
            <a:r>
              <a:rPr lang="es-ES" altLang="es-ES_tradnl" sz="1800" b="1" dirty="0">
                <a:latin typeface="Questrial" panose="020B0604020202020204" charset="0"/>
              </a:rPr>
              <a:t>haya formado parte del tribunal </a:t>
            </a:r>
            <a:r>
              <a:rPr lang="es-ES" altLang="es-ES_tradnl" dirty="0">
                <a:latin typeface="Questrial" panose="020B0604020202020204" charset="0"/>
              </a:rPr>
              <a:t>evaluador de la tesis.</a:t>
            </a:r>
          </a:p>
          <a:p>
            <a:pPr algn="just" eaLnBrk="1" hangingPunct="1">
              <a:spcBef>
                <a:spcPct val="0"/>
              </a:spcBef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lvl="1" eaLnBrk="1" hangingPunct="1">
              <a:spcBef>
                <a:spcPct val="0"/>
              </a:spcBef>
            </a:pPr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latin typeface="Questrial" panose="020B0604020202020204" charset="0"/>
              </a:rPr>
              <a:t>Cotutela</a:t>
            </a:r>
            <a:endParaRPr lang="es-ES_tradnl" sz="2400" b="1" dirty="0" smtClean="0">
              <a:latin typeface="Questrial" panose="020B0604020202020204" charset="0"/>
            </a:endParaRPr>
          </a:p>
          <a:p>
            <a:endParaRPr lang="es-ES_tradnl" sz="2400" b="1" dirty="0" smtClean="0">
              <a:latin typeface="Questrial" panose="020B0604020202020204" charset="0"/>
            </a:endParaRPr>
          </a:p>
          <a:p>
            <a:pPr algn="just">
              <a:buFont typeface="Arial" charset="0"/>
              <a:buNone/>
            </a:pPr>
            <a:r>
              <a:rPr lang="es-ES" altLang="es-ES" sz="1800" dirty="0">
                <a:latin typeface="Questrial" panose="020B0604020202020204" charset="0"/>
              </a:rPr>
              <a:t>El título de Doctor incluirá en su anverso la diligencia </a:t>
            </a:r>
            <a:r>
              <a:rPr lang="es-ES" altLang="es-ES" sz="1800" b="1" dirty="0">
                <a:latin typeface="Questrial" panose="020B0604020202020204" charset="0"/>
              </a:rPr>
              <a:t>“Tesis en régimen de </a:t>
            </a:r>
            <a:r>
              <a:rPr lang="es-ES" altLang="es-ES" sz="1800" b="1" dirty="0" err="1">
                <a:latin typeface="Questrial" panose="020B0604020202020204" charset="0"/>
              </a:rPr>
              <a:t>cotutela</a:t>
            </a:r>
            <a:r>
              <a:rPr lang="es-ES" altLang="es-ES" sz="1800" b="1" dirty="0">
                <a:latin typeface="Questrial" panose="020B0604020202020204" charset="0"/>
              </a:rPr>
              <a:t>”, </a:t>
            </a:r>
            <a:r>
              <a:rPr lang="es-ES" altLang="es-ES" sz="1800" dirty="0">
                <a:latin typeface="Questrial" panose="020B0604020202020204" charset="0"/>
              </a:rPr>
              <a:t>siempre que concurran las siguientes circunstancias:</a:t>
            </a:r>
          </a:p>
          <a:p>
            <a:pPr algn="just">
              <a:buFont typeface="Arial" charset="0"/>
              <a:buNone/>
            </a:pPr>
            <a:endParaRPr lang="es-ES" altLang="es-ES" sz="1800" dirty="0">
              <a:latin typeface="Questrial" panose="020B0604020202020204" charset="0"/>
            </a:endParaRPr>
          </a:p>
          <a:p>
            <a:pPr algn="just">
              <a:buFont typeface="Arial" charset="0"/>
              <a:buAutoNum type="alphaLcParenR"/>
            </a:pPr>
            <a:r>
              <a:rPr lang="es-ES" altLang="es-ES" sz="1800" dirty="0">
                <a:latin typeface="Questrial" panose="020B0604020202020204" charset="0"/>
              </a:rPr>
              <a:t>Que la tesis doctoral esté </a:t>
            </a:r>
            <a:r>
              <a:rPr lang="es-ES" altLang="es-ES" sz="1800" b="1" dirty="0">
                <a:latin typeface="Questrial" panose="020B0604020202020204" charset="0"/>
              </a:rPr>
              <a:t>supervisada por dos o más Doctores de dos Universidades</a:t>
            </a:r>
            <a:r>
              <a:rPr lang="es-ES" altLang="es-ES" sz="1800" dirty="0">
                <a:latin typeface="Questrial" panose="020B0604020202020204" charset="0"/>
              </a:rPr>
              <a:t>, una española y otra extranjera, que deberán formalizar un </a:t>
            </a:r>
            <a:r>
              <a:rPr lang="es-ES" altLang="es-ES" sz="1800" b="1" dirty="0">
                <a:latin typeface="Questrial" panose="020B0604020202020204" charset="0"/>
              </a:rPr>
              <a:t>convenio de </a:t>
            </a:r>
            <a:r>
              <a:rPr lang="es-ES" altLang="es-ES" sz="1800" b="1" dirty="0" err="1">
                <a:latin typeface="Questrial" panose="020B0604020202020204" charset="0"/>
              </a:rPr>
              <a:t>cotutela</a:t>
            </a:r>
            <a:r>
              <a:rPr lang="es-ES" altLang="es-ES" sz="1800" dirty="0">
                <a:latin typeface="Questrial" panose="020B0604020202020204" charset="0"/>
              </a:rPr>
              <a:t>.</a:t>
            </a:r>
          </a:p>
          <a:p>
            <a:pPr algn="just">
              <a:buFont typeface="Arial" charset="0"/>
              <a:buAutoNum type="alphaLcParenR"/>
            </a:pPr>
            <a:endParaRPr lang="es-ES" altLang="es-ES" sz="1800" dirty="0">
              <a:latin typeface="Questrial" panose="020B0604020202020204" charset="0"/>
            </a:endParaRPr>
          </a:p>
          <a:p>
            <a:pPr algn="just">
              <a:buFont typeface="Arial" charset="0"/>
              <a:buNone/>
            </a:pPr>
            <a:r>
              <a:rPr lang="es-ES" altLang="es-ES" sz="1800" dirty="0">
                <a:latin typeface="Questrial" panose="020B0604020202020204" charset="0"/>
              </a:rPr>
              <a:t>b)    Que durante el periodo de formación necesario para la obtención del título de Doctor, el doctorando haya realizado una </a:t>
            </a:r>
            <a:r>
              <a:rPr lang="es-ES" altLang="es-ES" sz="1800" b="1" dirty="0">
                <a:latin typeface="Questrial" panose="020B0604020202020204" charset="0"/>
              </a:rPr>
              <a:t>estancia mínima de seis meses</a:t>
            </a:r>
            <a:r>
              <a:rPr lang="es-ES" altLang="es-ES" sz="1800" dirty="0">
                <a:latin typeface="Questrial" panose="020B0604020202020204" charset="0"/>
              </a:rPr>
              <a:t> en la institución con la que se establece el convenio de </a:t>
            </a:r>
            <a:r>
              <a:rPr lang="es-ES" altLang="es-ES" sz="1800" dirty="0" err="1">
                <a:latin typeface="Questrial" panose="020B0604020202020204" charset="0"/>
              </a:rPr>
              <a:t>cotutela</a:t>
            </a:r>
            <a:r>
              <a:rPr lang="es-ES" altLang="es-ES" sz="1800" dirty="0">
                <a:latin typeface="Questrial" panose="020B0604020202020204" charset="0"/>
              </a:rPr>
              <a:t>, realizando trabajos de investigación, bien en un solo período o en varios. Las estancias y las actividades serán reflejadas en el convenio de </a:t>
            </a:r>
            <a:r>
              <a:rPr lang="es-ES" altLang="es-ES" sz="1800" dirty="0" err="1">
                <a:latin typeface="Questrial" panose="020B0604020202020204" charset="0"/>
              </a:rPr>
              <a:t>cotutela</a:t>
            </a:r>
            <a:endParaRPr lang="es-ES" altLang="es-ES_tradnl" sz="18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lvl="1" eaLnBrk="1" hangingPunct="1">
              <a:spcBef>
                <a:spcPct val="0"/>
              </a:spcBef>
            </a:pPr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Régimen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estudios</a:t>
            </a:r>
            <a:r>
              <a:rPr lang="en-US" dirty="0" smtClean="0"/>
              <a:t> de </a:t>
            </a:r>
            <a:r>
              <a:rPr lang="en-US" dirty="0" err="1" smtClean="0"/>
              <a:t>doctorado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228600" y="1360170"/>
            <a:ext cx="860679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latin typeface="Questrial" panose="020B0604020202020204" charset="0"/>
              </a:rPr>
              <a:t>Doctorado Industrial</a:t>
            </a:r>
          </a:p>
          <a:p>
            <a:endParaRPr lang="es-ES_tradnl" sz="2400" b="1" dirty="0" smtClean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dirty="0">
                <a:latin typeface="Questrial" panose="020B0604020202020204" charset="0"/>
              </a:rPr>
              <a:t>El título de Doctor o Doctora podrá incluir la mención «Doctor industrial», siempre que concurran las siguientes circunstancias: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endParaRPr lang="es-ES" altLang="es-ES_tradnl" b="1" dirty="0">
              <a:latin typeface="Questrial" panose="020B060402020202020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AutoNum type="alphaLcParenR"/>
            </a:pPr>
            <a:r>
              <a:rPr lang="es-ES_tradnl" altLang="es-ES" dirty="0">
                <a:latin typeface="Questrial" panose="020B0604020202020204" charset="0"/>
              </a:rPr>
              <a:t> El Doctorado Industrial supone la realización de una tesis doctoral </a:t>
            </a:r>
            <a:r>
              <a:rPr lang="es-ES_tradnl" altLang="es-ES" b="1" dirty="0">
                <a:latin typeface="Questrial" panose="020B0604020202020204" charset="0"/>
              </a:rPr>
              <a:t>en el marco de un proyecto de investigación de una empresa</a:t>
            </a:r>
            <a:r>
              <a:rPr lang="es-ES_tradnl" altLang="es-ES" dirty="0">
                <a:latin typeface="Questrial" panose="020B0604020202020204" charset="0"/>
              </a:rPr>
              <a:t>, que se encuadra en una de las líneas de investigación de un Programa de Doctorado de la Universidad.</a:t>
            </a:r>
          </a:p>
          <a:p>
            <a:pPr lvl="1" algn="just" eaLnBrk="1" hangingPunct="1">
              <a:spcBef>
                <a:spcPct val="0"/>
              </a:spcBef>
              <a:buFontTx/>
              <a:buAutoNum type="alphaLcParenR"/>
            </a:pPr>
            <a:endParaRPr lang="es-ES" altLang="es-ES_tradnl" dirty="0">
              <a:latin typeface="Questrial" panose="020B060402020202020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dirty="0">
                <a:latin typeface="Questrial" panose="020B0604020202020204" charset="0"/>
              </a:rPr>
              <a:t>b) </a:t>
            </a:r>
            <a:r>
              <a:rPr lang="es-ES_tradnl" altLang="es-ES" dirty="0">
                <a:latin typeface="Questrial" panose="020B0604020202020204" charset="0"/>
              </a:rPr>
              <a:t>Con carácter previo a la admisión del alumno, será necesaria la </a:t>
            </a:r>
            <a:r>
              <a:rPr lang="es-ES_tradnl" altLang="es-ES" b="1" dirty="0">
                <a:latin typeface="Questrial" panose="020B0604020202020204" charset="0"/>
              </a:rPr>
              <a:t>firma de un convenio de colaboración </a:t>
            </a:r>
            <a:r>
              <a:rPr lang="es-ES_tradnl" altLang="es-ES" dirty="0">
                <a:latin typeface="Questrial" panose="020B0604020202020204" charset="0"/>
              </a:rPr>
              <a:t>entre la empresa y la Escuela de Doctorado según el modelo establecido</a:t>
            </a:r>
            <a:endParaRPr lang="es-ES" altLang="es-ES_tradnl" dirty="0">
              <a:latin typeface="Questrial" panose="020B0604020202020204" charset="0"/>
            </a:endParaRPr>
          </a:p>
          <a:p>
            <a:pPr lvl="1">
              <a:buFont typeface="Arial" charset="0"/>
              <a:buNone/>
            </a:pPr>
            <a:endParaRPr lang="es-ES" altLang="es-ES_tradnl" dirty="0">
              <a:latin typeface="Questrial" panose="020B0604020202020204" charset="0"/>
            </a:endParaRPr>
          </a:p>
          <a:p>
            <a:pPr lvl="1">
              <a:buFont typeface="Arial" charset="0"/>
              <a:buNone/>
            </a:pPr>
            <a:r>
              <a:rPr lang="es-ES" altLang="es-ES_tradnl" dirty="0">
                <a:latin typeface="Questrial" panose="020B0604020202020204" charset="0"/>
              </a:rPr>
              <a:t>c) </a:t>
            </a:r>
            <a:r>
              <a:rPr lang="es-ES_tradnl" altLang="es-ES" dirty="0">
                <a:latin typeface="Questrial" panose="020B0604020202020204" charset="0"/>
              </a:rPr>
              <a:t>El doctorando contará con un </a:t>
            </a:r>
            <a:r>
              <a:rPr lang="es-ES_tradnl" altLang="es-ES" b="1" dirty="0">
                <a:latin typeface="Questrial" panose="020B0604020202020204" charset="0"/>
              </a:rPr>
              <a:t>tutor en la empresa </a:t>
            </a:r>
            <a:r>
              <a:rPr lang="es-ES_tradnl" altLang="es-ES" dirty="0">
                <a:latin typeface="Questrial" panose="020B0604020202020204" charset="0"/>
              </a:rPr>
              <a:t>que ejercerá como asesor en las cuestiones relacionadas con el ámbito profesional. Si el tutor cumple con los requisitos establecidos podrá ser designado codirector de la tesis.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endParaRPr lang="es-ES" altLang="es-ES_tradnl" dirty="0">
              <a:latin typeface="Questrial" panose="020B0604020202020204" charset="0"/>
            </a:endParaRP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dirty="0">
                <a:latin typeface="Questrial" panose="020B0604020202020204" charset="0"/>
              </a:rPr>
              <a:t>d) </a:t>
            </a:r>
            <a:r>
              <a:rPr lang="es-ES_tradnl" altLang="es-ES" dirty="0">
                <a:latin typeface="Questrial" panose="020B0604020202020204" charset="0"/>
              </a:rPr>
              <a:t>El doctorando tendrá la condición de alumno a tiempo completo salvo en lo relativo a las actividades formativas, ya que deberá superar las previstas para los </a:t>
            </a:r>
            <a:r>
              <a:rPr lang="es-ES_tradnl" altLang="es-ES" b="1" dirty="0">
                <a:latin typeface="Questrial" panose="020B0604020202020204" charset="0"/>
              </a:rPr>
              <a:t>alumnos a tiempo parcial</a:t>
            </a:r>
            <a:r>
              <a:rPr lang="es-ES" altLang="es-ES_tradnl" dirty="0">
                <a:latin typeface="Questrial" panose="020B0604020202020204" charset="0"/>
              </a:rPr>
              <a:t>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None/>
            </a:pPr>
            <a:endParaRPr lang="es-ES" altLang="es-ES_tradnl" dirty="0">
              <a:latin typeface="Questrial" panose="020B0604020202020204" charset="0"/>
            </a:endParaRPr>
          </a:p>
          <a:p>
            <a:pPr lvl="1" algn="just"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es-ES_tradnl" dirty="0">
                <a:latin typeface="Questrial" panose="020B0604020202020204" charset="0"/>
              </a:rPr>
              <a:t>e) </a:t>
            </a:r>
            <a:r>
              <a:rPr lang="es-ES_tradnl" altLang="es-ES" dirty="0">
                <a:latin typeface="Questrial" panose="020B0604020202020204" charset="0"/>
              </a:rPr>
              <a:t>El doctorando deberá ser </a:t>
            </a:r>
            <a:r>
              <a:rPr lang="es-ES_tradnl" altLang="es-ES" b="1" dirty="0">
                <a:latin typeface="Questrial" panose="020B0604020202020204" charset="0"/>
              </a:rPr>
              <a:t>contratado por la empresa </a:t>
            </a:r>
            <a:r>
              <a:rPr lang="es-ES_tradnl" altLang="es-ES" dirty="0">
                <a:latin typeface="Questrial" panose="020B0604020202020204" charset="0"/>
              </a:rPr>
              <a:t>durante, al menos, el tiempo previsto en el convenio para la realización de la tesis doctoral.</a:t>
            </a:r>
          </a:p>
          <a:p>
            <a:pPr algn="just" eaLnBrk="1" hangingPunct="1">
              <a:spcBef>
                <a:spcPct val="0"/>
              </a:spcBef>
            </a:pPr>
            <a:endParaRPr lang="es-ES" altLang="es-ES_tradnl" sz="2000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000" dirty="0">
              <a:latin typeface="Questrial" panose="020B0604020202020204" charset="0"/>
            </a:endParaRPr>
          </a:p>
          <a:p>
            <a:pPr lvl="1" eaLnBrk="1" hangingPunct="1">
              <a:spcBef>
                <a:spcPct val="0"/>
              </a:spcBef>
            </a:pPr>
            <a:endParaRPr lang="es-ES_tradnl" sz="2000" dirty="0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None/>
            </a:pPr>
            <a:r>
              <a:rPr lang="en-US" sz="3200" b="0" i="0" u="none" strike="noStrike" cap="none" dirty="0" err="1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Estructura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de la </a:t>
            </a:r>
            <a:r>
              <a:rPr lang="en-US" sz="3200" b="0" i="0" u="none" strike="noStrike" cap="none" dirty="0" err="1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sesión</a:t>
            </a:r>
            <a:endParaRPr sz="3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307850" y="1828800"/>
            <a:ext cx="86967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63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i="1" dirty="0" smtClean="0"/>
          </a:p>
          <a:p>
            <a:pPr marL="34163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i="1" dirty="0"/>
          </a:p>
          <a:p>
            <a:pPr marL="34163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sz="2200" i="1" dirty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es-ES_tradnl" sz="2200" dirty="0" smtClean="0"/>
              <a:t>3. “Cuestiones básicas sobre Contratos </a:t>
            </a:r>
            <a:r>
              <a:rPr lang="es-ES_tradnl" sz="2200" dirty="0" err="1" smtClean="0"/>
              <a:t>Predoctorales</a:t>
            </a:r>
            <a:r>
              <a:rPr lang="es-ES_tradnl" sz="2200" dirty="0" smtClean="0"/>
              <a:t>”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200" dirty="0" smtClean="0"/>
              <a:t>      </a:t>
            </a:r>
            <a:r>
              <a:rPr lang="es-ES_tradnl" sz="2200" i="1" dirty="0" smtClean="0"/>
              <a:t>Pilar </a:t>
            </a:r>
            <a:r>
              <a:rPr lang="es-ES_tradnl" sz="2200" i="1" dirty="0" err="1" smtClean="0"/>
              <a:t>Recalde</a:t>
            </a:r>
            <a:r>
              <a:rPr lang="es-ES_tradnl" sz="2200" i="1" dirty="0" smtClean="0"/>
              <a:t>, Secretaría Técnica de Investigación</a:t>
            </a:r>
            <a:endParaRPr sz="2200" i="1" dirty="0"/>
          </a:p>
        </p:txBody>
      </p:sp>
    </p:spTree>
    <p:extLst>
      <p:ext uri="{BB962C8B-B14F-4D97-AF65-F5344CB8AC3E}">
        <p14:creationId xmlns:p14="http://schemas.microsoft.com/office/powerpoint/2010/main" val="27198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20040" y="76200"/>
            <a:ext cx="866394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 smtClean="0"/>
              <a:t>“</a:t>
            </a:r>
            <a:r>
              <a:rPr lang="es-ES_tradnl" sz="2000" dirty="0"/>
              <a:t>Cuestiones básicas </a:t>
            </a:r>
            <a:r>
              <a:rPr lang="es-ES_tradnl" sz="2000" dirty="0" smtClean="0"/>
              <a:t>contratados </a:t>
            </a:r>
            <a:r>
              <a:rPr lang="es-ES_tradnl" sz="2000" dirty="0" err="1" smtClean="0"/>
              <a:t>predoctorales</a:t>
            </a:r>
            <a:r>
              <a:rPr lang="en-US" sz="2000" dirty="0" smtClean="0"/>
              <a:t>”</a:t>
            </a:r>
            <a:endParaRPr sz="2000" dirty="0"/>
          </a:p>
        </p:txBody>
      </p:sp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611186" y="1779886"/>
            <a:ext cx="792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600" b="1" dirty="0">
                <a:latin typeface="Questrial" panose="020B0604020202020204" charset="0"/>
              </a:rPr>
              <a:t>Real Decreto </a:t>
            </a:r>
            <a:r>
              <a:rPr lang="es-ES" altLang="es-ES_tradnl" sz="1600" b="1" dirty="0" smtClean="0">
                <a:latin typeface="Questrial" panose="020B0604020202020204" charset="0"/>
              </a:rPr>
              <a:t>103/2019, </a:t>
            </a:r>
            <a:r>
              <a:rPr lang="es-ES" altLang="es-ES_tradnl" sz="1600" b="1" dirty="0">
                <a:latin typeface="Questrial" panose="020B0604020202020204" charset="0"/>
              </a:rPr>
              <a:t>de </a:t>
            </a:r>
            <a:r>
              <a:rPr lang="es-ES" altLang="es-ES_tradnl" sz="1600" b="1" dirty="0" smtClean="0">
                <a:latin typeface="Questrial" panose="020B0604020202020204" charset="0"/>
              </a:rPr>
              <a:t>1 </a:t>
            </a:r>
            <a:r>
              <a:rPr lang="es-ES" altLang="es-ES_tradnl" sz="1600" b="1" dirty="0">
                <a:latin typeface="Questrial" panose="020B0604020202020204" charset="0"/>
              </a:rPr>
              <a:t>de </a:t>
            </a:r>
            <a:r>
              <a:rPr lang="es-ES" altLang="es-ES_tradnl" sz="1600" b="1" dirty="0" smtClean="0">
                <a:latin typeface="Questrial" panose="020B0604020202020204" charset="0"/>
              </a:rPr>
              <a:t>marzo </a:t>
            </a:r>
            <a:r>
              <a:rPr lang="es-ES" altLang="es-ES_tradnl" sz="1600" b="1" dirty="0">
                <a:latin typeface="Questrial" panose="020B0604020202020204" charset="0"/>
              </a:rPr>
              <a:t>por el que se aprueba el </a:t>
            </a:r>
            <a:r>
              <a:rPr lang="es-ES" sz="1600" b="1" dirty="0">
                <a:latin typeface="Questrial" panose="020B0604020202020204" charset="0"/>
              </a:rPr>
              <a:t>Estatuto del Personal Investigador </a:t>
            </a:r>
            <a:r>
              <a:rPr lang="es-ES" sz="1600" b="1" dirty="0" err="1">
                <a:latin typeface="Questrial" panose="020B0604020202020204" charset="0"/>
              </a:rPr>
              <a:t>Predoctoral</a:t>
            </a:r>
            <a:r>
              <a:rPr lang="es-ES" sz="1600" b="1" dirty="0">
                <a:latin typeface="Questrial" panose="020B0604020202020204" charset="0"/>
              </a:rPr>
              <a:t> en Formación</a:t>
            </a:r>
            <a:endParaRPr lang="es-ES" altLang="es-ES_tradnl" sz="1600" b="1" dirty="0">
              <a:latin typeface="Questrial" panose="020B060402020202020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418" y="1410554"/>
            <a:ext cx="77771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1800" dirty="0">
                <a:solidFill>
                  <a:srgbClr val="96221A"/>
                </a:solidFill>
                <a:latin typeface="Questrial" panose="020B0604020202020204" charset="0"/>
              </a:rPr>
              <a:t>NORMATIVA VIGENTE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83418" y="2565490"/>
            <a:ext cx="77771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b="1" dirty="0"/>
              <a:t>Contrato </a:t>
            </a:r>
            <a:r>
              <a:rPr lang="es-ES" b="1" dirty="0" err="1"/>
              <a:t>Predoctoral</a:t>
            </a:r>
            <a:r>
              <a:rPr lang="es-ES" b="1" dirty="0"/>
              <a:t> </a:t>
            </a:r>
            <a:r>
              <a:rPr lang="es-ES" dirty="0"/>
              <a:t>previsto en el art. 21 de la Ley 14/2011 de la Ciencia, la Tecnología y la </a:t>
            </a:r>
            <a:r>
              <a:rPr lang="es-ES" dirty="0" smtClean="0"/>
              <a:t>Innovación</a:t>
            </a:r>
          </a:p>
          <a:p>
            <a:pPr algn="just"/>
            <a:endParaRPr lang="es-ES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La duración del contrato </a:t>
            </a:r>
            <a:r>
              <a:rPr lang="es-ES" b="1" dirty="0"/>
              <a:t>no podrá ser inferior a un año, ni exceder de cuatro años. </a:t>
            </a:r>
            <a:endParaRPr lang="es-ES" b="1" dirty="0" smtClean="0"/>
          </a:p>
          <a:p>
            <a:pPr algn="just"/>
            <a:endParaRPr lang="es-ES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contrato se extinguirá por: alcanzar el término </a:t>
            </a:r>
            <a:r>
              <a:rPr lang="es-ES" dirty="0" smtClean="0"/>
              <a:t>o </a:t>
            </a:r>
            <a:r>
              <a:rPr lang="es-ES" dirty="0"/>
              <a:t>fecha fijada para su finalización, causas previstas en el art. 49 ET, informe no favorable de la Comisión Académica de Doctorado o la obtención del título de Doctor (fecha de acto de defensa de la tesis y aprobación de la tesis).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/>
              <a:t>El Personal Investigador </a:t>
            </a:r>
            <a:r>
              <a:rPr lang="es-ES" dirty="0" err="1"/>
              <a:t>Predoctoral</a:t>
            </a:r>
            <a:r>
              <a:rPr lang="es-ES" dirty="0"/>
              <a:t> en Formación debe de tener dedicación a tiempo </a:t>
            </a:r>
            <a:r>
              <a:rPr lang="es-ES" b="1" dirty="0"/>
              <a:t>completo.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El Personal Investigador </a:t>
            </a:r>
            <a:r>
              <a:rPr lang="es-ES" dirty="0" err="1">
                <a:solidFill>
                  <a:schemeClr val="tx1"/>
                </a:solidFill>
              </a:rPr>
              <a:t>Predoctoral</a:t>
            </a:r>
            <a:r>
              <a:rPr lang="es-ES" dirty="0">
                <a:solidFill>
                  <a:schemeClr val="tx1"/>
                </a:solidFill>
              </a:rPr>
              <a:t> en Formación puede colaborar en </a:t>
            </a:r>
            <a:r>
              <a:rPr lang="es-ES" b="1" dirty="0">
                <a:solidFill>
                  <a:schemeClr val="tx1"/>
                </a:solidFill>
              </a:rPr>
              <a:t>tareas docentes </a:t>
            </a:r>
            <a:r>
              <a:rPr lang="es-ES" dirty="0">
                <a:solidFill>
                  <a:schemeClr val="tx1"/>
                </a:solidFill>
              </a:rPr>
              <a:t>hasta un </a:t>
            </a:r>
            <a:r>
              <a:rPr lang="es-ES" b="1" dirty="0">
                <a:solidFill>
                  <a:schemeClr val="tx1"/>
                </a:solidFill>
              </a:rPr>
              <a:t>máximo de 180 horas </a:t>
            </a:r>
            <a:r>
              <a:rPr lang="es-ES" dirty="0">
                <a:solidFill>
                  <a:schemeClr val="tx1"/>
                </a:solidFill>
              </a:rPr>
              <a:t>durante la extensión total del contrato </a:t>
            </a:r>
            <a:r>
              <a:rPr lang="es-ES" dirty="0" err="1">
                <a:solidFill>
                  <a:schemeClr val="tx1"/>
                </a:solidFill>
              </a:rPr>
              <a:t>Predoctoral</a:t>
            </a:r>
            <a:r>
              <a:rPr lang="es-ES" dirty="0">
                <a:solidFill>
                  <a:schemeClr val="tx1"/>
                </a:solidFill>
              </a:rPr>
              <a:t>, y sin que en ningún caso se puedan superar las 60 horas anuales. 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endParaRPr lang="es-ES" b="1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06425" y="1779886"/>
            <a:ext cx="7916796" cy="0"/>
          </a:xfrm>
          <a:prstGeom prst="line">
            <a:avLst/>
          </a:prstGeom>
          <a:ln>
            <a:solidFill>
              <a:srgbClr val="9622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7" name="Google Shape;115;p15"/>
          <p:cNvSpPr txBox="1">
            <a:spLocks noGrp="1"/>
          </p:cNvSpPr>
          <p:nvPr>
            <p:ph type="body" idx="1"/>
          </p:nvPr>
        </p:nvSpPr>
        <p:spPr>
          <a:xfrm>
            <a:off x="307850" y="1303020"/>
            <a:ext cx="8696700" cy="538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dirty="0" smtClean="0"/>
              <a:t>Investigación de los Centros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dirty="0" smtClean="0"/>
              <a:t>Investigadores / Grupos de investigación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dirty="0" smtClean="0"/>
              <a:t>Programas de Doctorado de Excelencia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200" dirty="0" smtClean="0"/>
              <a:t>Escuela de Doctorado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s-ES_tradnl" sz="2000" b="1" dirty="0" smtClean="0"/>
              <a:t>Investigación de excelencia </a:t>
            </a:r>
            <a:r>
              <a:rPr lang="es-ES_tradnl" sz="2000" dirty="0" smtClean="0"/>
              <a:t>con: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s-ES_tradnl" altLang="es-ES_tradnl" sz="1800" dirty="0" smtClean="0"/>
              <a:t> Doctorandos</a:t>
            </a:r>
            <a:r>
              <a:rPr lang="es-ES_tradnl" altLang="es-ES_tradnl" sz="1800" dirty="0"/>
              <a:t>: competitivos, </a:t>
            </a:r>
            <a:r>
              <a:rPr lang="es-ES_tradnl" altLang="es-ES_tradnl" sz="1800" dirty="0" smtClean="0"/>
              <a:t>internacionales</a:t>
            </a:r>
            <a:endParaRPr lang="es-ES_tradnl" altLang="es-ES_tradnl" sz="1800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s-ES_tradnl" altLang="es-ES_tradnl" sz="1800" dirty="0" smtClean="0"/>
              <a:t> Tesis </a:t>
            </a:r>
            <a:r>
              <a:rPr lang="es-ES_tradnl" altLang="es-ES_tradnl" sz="1800" dirty="0"/>
              <a:t>de Calidad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s-ES_tradnl" altLang="es-ES_tradnl" sz="1800" dirty="0" smtClean="0"/>
              <a:t> Alta </a:t>
            </a:r>
            <a:r>
              <a:rPr lang="es-ES_tradnl" altLang="es-ES_tradnl" sz="1800" dirty="0"/>
              <a:t>productividad científica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s-ES_tradnl" altLang="es-ES_tradnl" sz="1800" dirty="0" smtClean="0"/>
              <a:t> Líneas </a:t>
            </a:r>
            <a:r>
              <a:rPr lang="es-ES_tradnl" altLang="es-ES_tradnl" sz="1800" dirty="0"/>
              <a:t>de investigación referentes/citables</a:t>
            </a:r>
            <a:endParaRPr lang="es-ES" altLang="es-ES_tradnl" sz="1800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sz="22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262890" y="1223010"/>
            <a:ext cx="3691890" cy="594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Rectángulo redondeado"/>
          <p:cNvSpPr/>
          <p:nvPr/>
        </p:nvSpPr>
        <p:spPr>
          <a:xfrm>
            <a:off x="262890" y="2251709"/>
            <a:ext cx="5474970" cy="5314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Elipse"/>
          <p:cNvSpPr/>
          <p:nvPr/>
        </p:nvSpPr>
        <p:spPr>
          <a:xfrm>
            <a:off x="1840230" y="2971800"/>
            <a:ext cx="549783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0" name="19 Conector recto de flecha"/>
          <p:cNvCxnSpPr>
            <a:stCxn id="3" idx="2"/>
          </p:cNvCxnSpPr>
          <p:nvPr/>
        </p:nvCxnSpPr>
        <p:spPr>
          <a:xfrm>
            <a:off x="2108835" y="1817370"/>
            <a:ext cx="520065" cy="4343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777740" y="4114800"/>
            <a:ext cx="2560320" cy="5143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 redondeado"/>
          <p:cNvSpPr/>
          <p:nvPr/>
        </p:nvSpPr>
        <p:spPr>
          <a:xfrm>
            <a:off x="6023610" y="4629150"/>
            <a:ext cx="2937510" cy="4800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36 Rectángulo redondeado"/>
          <p:cNvSpPr/>
          <p:nvPr/>
        </p:nvSpPr>
        <p:spPr>
          <a:xfrm>
            <a:off x="262890" y="4909185"/>
            <a:ext cx="4834890" cy="17202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40" name="39 Conector recto de flecha"/>
          <p:cNvCxnSpPr/>
          <p:nvPr/>
        </p:nvCxnSpPr>
        <p:spPr>
          <a:xfrm>
            <a:off x="2177415" y="2783205"/>
            <a:ext cx="702945" cy="26860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16" idx="4"/>
          </p:cNvCxnSpPr>
          <p:nvPr/>
        </p:nvCxnSpPr>
        <p:spPr>
          <a:xfrm flipH="1">
            <a:off x="2308860" y="4114800"/>
            <a:ext cx="2280285" cy="7943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20040" y="76200"/>
            <a:ext cx="866394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 smtClean="0"/>
              <a:t>“</a:t>
            </a:r>
            <a:r>
              <a:rPr lang="es-ES_tradnl" sz="2000" dirty="0"/>
              <a:t>Cuestiones básicas contratados </a:t>
            </a:r>
            <a:r>
              <a:rPr lang="es-ES_tradnl" sz="2000" dirty="0" err="1"/>
              <a:t>predoctorales</a:t>
            </a:r>
            <a:r>
              <a:rPr lang="en-US" sz="2000" dirty="0" smtClean="0"/>
              <a:t>”</a:t>
            </a:r>
            <a:endParaRPr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650" y="1268413"/>
            <a:ext cx="7777163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>
                <a:solidFill>
                  <a:srgbClr val="96221A"/>
                </a:solidFill>
                <a:latin typeface="Questrial" panose="020B0604020202020204" charset="0"/>
              </a:defRPr>
            </a:lvl1pPr>
          </a:lstStyle>
          <a:p>
            <a:r>
              <a:rPr lang="es-ES" dirty="0"/>
              <a:t>ASPECTOS A TENER EN CUENTA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96900" y="1638300"/>
            <a:ext cx="7935913" cy="0"/>
          </a:xfrm>
          <a:prstGeom prst="line">
            <a:avLst/>
          </a:prstGeom>
          <a:ln>
            <a:solidFill>
              <a:srgbClr val="9622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1066800" y="2955805"/>
            <a:ext cx="7466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600" dirty="0">
                <a:latin typeface="Questrial" panose="020B0604020202020204" charset="0"/>
              </a:rPr>
              <a:t>Descuento matrícula doctorado: </a:t>
            </a:r>
            <a:r>
              <a:rPr lang="es-ES" altLang="es-ES_tradnl" sz="1600" b="1" dirty="0">
                <a:solidFill>
                  <a:srgbClr val="953735"/>
                </a:solidFill>
                <a:latin typeface="Questrial" panose="020B0604020202020204" charset="0"/>
              </a:rPr>
              <a:t>80%</a:t>
            </a:r>
            <a:r>
              <a:rPr lang="es-ES" altLang="es-ES_tradnl" sz="1600" dirty="0">
                <a:latin typeface="Questrial" panose="020B0604020202020204" charset="0"/>
              </a:rPr>
              <a:t> para </a:t>
            </a:r>
            <a:r>
              <a:rPr lang="es-ES" altLang="es-ES_tradnl" sz="1600" dirty="0" smtClean="0">
                <a:latin typeface="Questrial" panose="020B0604020202020204" charset="0"/>
              </a:rPr>
              <a:t>contratos </a:t>
            </a:r>
            <a:r>
              <a:rPr lang="es-ES" altLang="es-ES_tradnl" sz="1600" dirty="0" err="1" smtClean="0">
                <a:latin typeface="Questrial" panose="020B0604020202020204" charset="0"/>
              </a:rPr>
              <a:t>predoctorales</a:t>
            </a:r>
            <a:endParaRPr lang="es-ES" altLang="es-ES_tradnl" sz="1600" dirty="0">
              <a:solidFill>
                <a:srgbClr val="953735"/>
              </a:solidFill>
              <a:latin typeface="Questrial" panose="020B0604020202020204" charset="0"/>
            </a:endParaRPr>
          </a:p>
        </p:txBody>
      </p:sp>
      <p:sp>
        <p:nvSpPr>
          <p:cNvPr id="17" name="16 Flecha a la derecha con bandas"/>
          <p:cNvSpPr/>
          <p:nvPr/>
        </p:nvSpPr>
        <p:spPr>
          <a:xfrm>
            <a:off x="596900" y="2927766"/>
            <a:ext cx="288925" cy="296863"/>
          </a:xfrm>
          <a:prstGeom prst="stripedRightArrow">
            <a:avLst/>
          </a:prstGeom>
          <a:ln>
            <a:solidFill>
              <a:srgbClr val="9622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Questrial" panose="020B0604020202020204" charset="0"/>
            </a:endParaRPr>
          </a:p>
        </p:txBody>
      </p:sp>
      <p:sp>
        <p:nvSpPr>
          <p:cNvPr id="19" name="5 CuadroTexto"/>
          <p:cNvSpPr txBox="1">
            <a:spLocks noChangeArrowheads="1"/>
          </p:cNvSpPr>
          <p:nvPr/>
        </p:nvSpPr>
        <p:spPr bwMode="auto">
          <a:xfrm>
            <a:off x="1081087" y="2118782"/>
            <a:ext cx="7451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600" dirty="0" smtClean="0">
                <a:latin typeface="Questrial" panose="020B0604020202020204" charset="0"/>
              </a:rPr>
              <a:t>Imprescindible para el inicio del contrato, haber formalizado la matrícula en el Programa de Doctorado.</a:t>
            </a:r>
            <a:endParaRPr lang="es-ES" altLang="es-ES_tradnl" sz="1600" dirty="0">
              <a:solidFill>
                <a:srgbClr val="953735"/>
              </a:solidFill>
              <a:latin typeface="Questrial" panose="020B0604020202020204" charset="0"/>
            </a:endParaRPr>
          </a:p>
        </p:txBody>
      </p:sp>
      <p:sp>
        <p:nvSpPr>
          <p:cNvPr id="20" name="19 Flecha a la derecha con bandas"/>
          <p:cNvSpPr/>
          <p:nvPr/>
        </p:nvSpPr>
        <p:spPr>
          <a:xfrm>
            <a:off x="611187" y="2262739"/>
            <a:ext cx="288925" cy="296863"/>
          </a:xfrm>
          <a:prstGeom prst="stripedRightArrow">
            <a:avLst/>
          </a:prstGeom>
          <a:ln>
            <a:solidFill>
              <a:srgbClr val="9622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Questrial" panose="020B0604020202020204" charset="0"/>
            </a:endParaRPr>
          </a:p>
        </p:txBody>
      </p:sp>
      <p:sp>
        <p:nvSpPr>
          <p:cNvPr id="21" name="5 CuadroTexto"/>
          <p:cNvSpPr txBox="1">
            <a:spLocks noChangeArrowheads="1"/>
          </p:cNvSpPr>
          <p:nvPr/>
        </p:nvSpPr>
        <p:spPr bwMode="auto">
          <a:xfrm>
            <a:off x="1066800" y="3802004"/>
            <a:ext cx="74517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600" dirty="0" smtClean="0">
                <a:latin typeface="Questrial" panose="020B0604020202020204" charset="0"/>
              </a:rPr>
              <a:t>Informar con antelación a la Secretaría Técnica de Investigación de la fecha de defensa de la tesis.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_tradnl" sz="1600" dirty="0">
              <a:solidFill>
                <a:srgbClr val="953735"/>
              </a:solidFill>
              <a:latin typeface="Questrial" panose="020B0604020202020204" charset="0"/>
            </a:endParaRPr>
          </a:p>
        </p:txBody>
      </p:sp>
      <p:sp>
        <p:nvSpPr>
          <p:cNvPr id="22" name="21 Flecha a la derecha con bandas"/>
          <p:cNvSpPr/>
          <p:nvPr/>
        </p:nvSpPr>
        <p:spPr>
          <a:xfrm>
            <a:off x="596900" y="3945961"/>
            <a:ext cx="288925" cy="296863"/>
          </a:xfrm>
          <a:prstGeom prst="stripedRightArrow">
            <a:avLst/>
          </a:prstGeom>
          <a:ln>
            <a:solidFill>
              <a:srgbClr val="9622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Questri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20040" y="76200"/>
            <a:ext cx="866394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 smtClean="0"/>
              <a:t>“</a:t>
            </a:r>
            <a:r>
              <a:rPr lang="es-ES_tradnl" sz="2000" dirty="0"/>
              <a:t>Cuestiones básicas contratados </a:t>
            </a:r>
            <a:r>
              <a:rPr lang="es-ES_tradnl" sz="2000" dirty="0" err="1"/>
              <a:t>predoctorales</a:t>
            </a:r>
            <a:r>
              <a:rPr lang="en-US" sz="2000" dirty="0" smtClean="0"/>
              <a:t>”</a:t>
            </a:r>
            <a:endParaRPr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650" y="1268413"/>
            <a:ext cx="77771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dirty="0">
                <a:solidFill>
                  <a:srgbClr val="96221A"/>
                </a:solidFill>
                <a:latin typeface="Questrial" panose="020B0604020202020204" charset="0"/>
              </a:rPr>
              <a:t>ASPECTOS A TENER EN CUENTA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616017" y="1638300"/>
            <a:ext cx="7916796" cy="0"/>
          </a:xfrm>
          <a:prstGeom prst="line">
            <a:avLst/>
          </a:prstGeom>
          <a:ln>
            <a:solidFill>
              <a:srgbClr val="9622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606425" y="1846649"/>
            <a:ext cx="7273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2000" b="1" dirty="0">
                <a:latin typeface="Questrial" panose="020B0604020202020204" charset="0"/>
              </a:rPr>
              <a:t>Desplazamientos </a:t>
            </a:r>
            <a:r>
              <a:rPr lang="es-ES" altLang="es-ES_tradnl" sz="2000" b="1" dirty="0" smtClean="0">
                <a:latin typeface="Questrial" panose="020B0604020202020204" charset="0"/>
              </a:rPr>
              <a:t> al </a:t>
            </a:r>
            <a:r>
              <a:rPr lang="es-ES" altLang="es-ES_tradnl" sz="2000" b="1" dirty="0">
                <a:latin typeface="Questrial" panose="020B0604020202020204" charset="0"/>
              </a:rPr>
              <a:t>extranjero: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_tradnl" sz="2000" b="1" dirty="0">
              <a:latin typeface="Questrial" panose="020B0604020202020204" charset="0"/>
            </a:endParaRPr>
          </a:p>
        </p:txBody>
      </p:sp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755649" y="2449358"/>
            <a:ext cx="77771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600" b="1" dirty="0" smtClean="0">
                <a:solidFill>
                  <a:srgbClr val="96221A"/>
                </a:solidFill>
                <a:latin typeface="Questrial" panose="020B0604020202020204" charset="0"/>
              </a:rPr>
              <a:t>Imprescindible</a:t>
            </a:r>
            <a:r>
              <a:rPr lang="es-ES" altLang="es-ES_tradnl" sz="1600" b="1" dirty="0">
                <a:solidFill>
                  <a:srgbClr val="96221A"/>
                </a:solidFill>
                <a:latin typeface="Questrial" panose="020B0604020202020204" charset="0"/>
              </a:rPr>
              <a:t>: </a:t>
            </a:r>
            <a:r>
              <a:rPr lang="es-ES" altLang="es-ES_tradnl" sz="1600" dirty="0">
                <a:latin typeface="Questrial" panose="020B0604020202020204" charset="0"/>
              </a:rPr>
              <a:t>comunicar con 1 mes de antelación el desplazamiento al extranjero, para el correcto trámite con la Seguridad Social</a:t>
            </a:r>
            <a:r>
              <a:rPr lang="es-ES" altLang="es-ES_tradnl" sz="1600" dirty="0" smtClean="0">
                <a:latin typeface="Questrial" panose="020B0604020202020204" charset="0"/>
              </a:rPr>
              <a:t>. La comunicación se  entregará en la Secretaría de la Facultad/Centro.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B060402020202020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600" dirty="0" smtClean="0">
                <a:latin typeface="Questrial" panose="020B0604020202020204" charset="0"/>
              </a:rPr>
              <a:t>Impreso </a:t>
            </a:r>
            <a:r>
              <a:rPr lang="es-ES" altLang="es-ES_tradnl" sz="1600" dirty="0">
                <a:latin typeface="Questrial" panose="020B0604020202020204" charset="0"/>
              </a:rPr>
              <a:t>disponible</a:t>
            </a:r>
            <a:r>
              <a:rPr lang="es-ES" altLang="es-ES_tradnl" sz="1600" dirty="0" smtClean="0">
                <a:latin typeface="Questrial" panose="020B060402020202020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400" b="1" dirty="0" smtClean="0">
                <a:latin typeface="Questrial" panose="020B0604020202020204" charset="0"/>
              </a:rPr>
              <a:t>http</a:t>
            </a:r>
            <a:r>
              <a:rPr lang="es-ES" altLang="es-ES_tradnl" sz="1400" b="1" dirty="0">
                <a:latin typeface="Questrial" panose="020B0604020202020204" charset="0"/>
              </a:rPr>
              <a:t>://www.unav.edu/web/investigacion/personal-investigador-en-formacion-pif</a:t>
            </a:r>
            <a:r>
              <a:rPr lang="es-ES" altLang="es-ES_tradnl" sz="1200" b="1" dirty="0">
                <a:latin typeface="Questrial" panose="020B0604020202020204" charset="0"/>
              </a:rPr>
              <a:t>#</a:t>
            </a: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755650" y="4116519"/>
            <a:ext cx="77771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_tradnl" sz="1600" b="1" dirty="0" smtClean="0">
                <a:solidFill>
                  <a:srgbClr val="953735"/>
                </a:solidFill>
                <a:latin typeface="Questrial" panose="02000000000000000000" pitchFamily="2" charset="0"/>
              </a:rPr>
              <a:t>Aconsejable</a:t>
            </a:r>
            <a:r>
              <a:rPr lang="es-ES" altLang="es-ES_tradnl" sz="1600" b="1" dirty="0">
                <a:solidFill>
                  <a:srgbClr val="953735"/>
                </a:solidFill>
                <a:latin typeface="Questrial" panose="02000000000000000000" pitchFamily="2" charset="0"/>
              </a:rPr>
              <a:t>:</a:t>
            </a:r>
            <a:r>
              <a:rPr lang="es-ES" altLang="es-ES_tradnl" sz="1600" b="1" dirty="0">
                <a:latin typeface="Questrial" panose="02000000000000000000" pitchFamily="2" charset="0"/>
              </a:rPr>
              <a:t> </a:t>
            </a:r>
            <a:r>
              <a:rPr lang="es-ES" altLang="es-ES_tradnl" sz="1600" dirty="0">
                <a:latin typeface="Questrial" panose="02000000000000000000" pitchFamily="2" charset="0"/>
              </a:rPr>
              <a:t>contratar un seguro médico durante la estancia en el país extranjero</a:t>
            </a:r>
            <a:r>
              <a:rPr lang="es-ES" altLang="es-ES_tradnl" sz="1600" dirty="0" smtClean="0">
                <a:latin typeface="Questrial" panose="02000000000000000000" pitchFamily="2" charset="0"/>
              </a:rPr>
              <a:t>.  Desde el Servicio de Admisión de la Universidad se dispone de información de un </a:t>
            </a:r>
            <a:r>
              <a:rPr lang="es-ES" altLang="es-ES_tradnl" sz="1600" b="1" dirty="0" smtClean="0">
                <a:latin typeface="Questrial" panose="02000000000000000000" pitchFamily="2" charset="0"/>
              </a:rPr>
              <a:t>seguro de asistencia en viaje </a:t>
            </a:r>
            <a:r>
              <a:rPr lang="es-ES" altLang="es-ES_tradnl" sz="1600" dirty="0" smtClean="0">
                <a:latin typeface="Questrial" panose="02000000000000000000" pitchFamily="2" charset="0"/>
              </a:rPr>
              <a:t>para</a:t>
            </a:r>
            <a:r>
              <a:rPr lang="es-ES" sz="1600" dirty="0">
                <a:latin typeface="Questrial" panose="02000000000000000000" pitchFamily="2" charset="0"/>
              </a:rPr>
              <a:t> alumnos, profesores, empleados o graduados de la Universidad de Navarra que realicen estancias en el </a:t>
            </a:r>
            <a:r>
              <a:rPr lang="es-ES" sz="1600" dirty="0" smtClean="0">
                <a:latin typeface="Questrial" panose="02000000000000000000" pitchFamily="2" charset="0"/>
              </a:rPr>
              <a:t>extranjero.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sz="1800" dirty="0" smtClean="0">
              <a:latin typeface="Questrial" panose="02000000000000000000" pitchFamily="2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600" dirty="0" smtClean="0">
                <a:latin typeface="Questrial" panose="02000000000000000000" pitchFamily="2" charset="0"/>
              </a:rPr>
              <a:t>Más </a:t>
            </a:r>
            <a:r>
              <a:rPr lang="es-ES" sz="1600" dirty="0">
                <a:latin typeface="Questrial" panose="02000000000000000000" pitchFamily="2" charset="0"/>
              </a:rPr>
              <a:t>información</a:t>
            </a:r>
            <a:r>
              <a:rPr lang="es-ES" sz="1600" dirty="0" smtClean="0">
                <a:latin typeface="Questrial" panose="02000000000000000000" pitchFamily="2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 dirty="0" smtClean="0">
                <a:latin typeface="Questrial" panose="02000000000000000000" pitchFamily="2" charset="0"/>
              </a:rPr>
              <a:t> </a:t>
            </a:r>
            <a:r>
              <a:rPr lang="es-ES" sz="1400" b="1" dirty="0">
                <a:latin typeface="Questrial" panose="02000000000000000000" pitchFamily="2" charset="0"/>
              </a:rPr>
              <a:t>https://www.unav.edu/web/admision-y-ayudas/asistencia-sanitaria/estudiantes-espanoles/seguro-de-viaje</a:t>
            </a:r>
            <a:endParaRPr lang="es-ES" altLang="es-ES_tradnl" sz="1400" b="1" dirty="0">
              <a:latin typeface="Questrial" panose="02000000000000000000" pitchFamily="2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20040" y="76200"/>
            <a:ext cx="866394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 smtClean="0"/>
              <a:t>“</a:t>
            </a:r>
            <a:r>
              <a:rPr lang="es-ES_tradnl" sz="2000" dirty="0"/>
              <a:t>Cuestiones básicas contratados </a:t>
            </a:r>
            <a:r>
              <a:rPr lang="es-ES_tradnl" sz="2000" dirty="0" err="1"/>
              <a:t>predoctorales</a:t>
            </a:r>
            <a:r>
              <a:rPr lang="en-US" sz="2000" dirty="0" smtClean="0"/>
              <a:t>”</a:t>
            </a:r>
            <a:endParaRPr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650" y="1268413"/>
            <a:ext cx="7777163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solidFill>
                  <a:srgbClr val="96221A"/>
                </a:solidFill>
                <a:latin typeface="Questrial" panose="020B0604020202020204" charset="0"/>
              </a:defRPr>
            </a:lvl1pPr>
          </a:lstStyle>
          <a:p>
            <a:r>
              <a:rPr lang="es-ES" dirty="0"/>
              <a:t>ASPECTOS A TENER EN CUENTA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7375" y="1916113"/>
            <a:ext cx="78486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600" dirty="0">
                <a:solidFill>
                  <a:srgbClr val="96221A"/>
                </a:solidFill>
                <a:latin typeface="Questrial" panose="020B0604020202020204" charset="0"/>
              </a:rPr>
              <a:t>Criterios para la renovación de las ayudas financiadas con fondos propios (ADA, ICS, Adscritas a </a:t>
            </a:r>
            <a:r>
              <a:rPr lang="es-ES" sz="1600" dirty="0" smtClean="0">
                <a:solidFill>
                  <a:srgbClr val="96221A"/>
                </a:solidFill>
                <a:latin typeface="Questrial" panose="020B0604020202020204" charset="0"/>
              </a:rPr>
              <a:t>proyectos, CIMA).</a:t>
            </a:r>
            <a:endParaRPr lang="es-ES" sz="1600" dirty="0">
              <a:solidFill>
                <a:srgbClr val="96221A"/>
              </a:solidFill>
              <a:latin typeface="Questrial" panose="020B0604020202020204" charset="0"/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596900" y="2951154"/>
            <a:ext cx="7488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_tradnl" sz="1600" dirty="0" smtClean="0">
                <a:latin typeface="Questrial" panose="020B0604020202020204" charset="0"/>
              </a:rPr>
              <a:t>Contar con informes anuales positivos de la Junta de la Facultad.</a:t>
            </a:r>
          </a:p>
        </p:txBody>
      </p:sp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606425" y="4191506"/>
            <a:ext cx="7835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es-ES_tradnl" sz="1600" dirty="0" smtClean="0">
                <a:latin typeface="Questrial" panose="020B0604020202020204" charset="0"/>
              </a:rPr>
              <a:t>No haber superado el plazo legal establecido matriculado como alumno de Doctorado.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596900" y="1638300"/>
            <a:ext cx="7935913" cy="0"/>
          </a:xfrm>
          <a:prstGeom prst="line">
            <a:avLst/>
          </a:prstGeom>
          <a:ln>
            <a:solidFill>
              <a:srgbClr val="9622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20040" y="76200"/>
            <a:ext cx="866394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 smtClean="0"/>
              <a:t>“</a:t>
            </a:r>
            <a:r>
              <a:rPr lang="es-ES_tradnl" sz="2000" dirty="0"/>
              <a:t>Cuestiones básicas contratados </a:t>
            </a:r>
            <a:r>
              <a:rPr lang="es-ES_tradnl" sz="2000" dirty="0" err="1"/>
              <a:t>predoctorales</a:t>
            </a:r>
            <a:r>
              <a:rPr lang="en-US" sz="2000" dirty="0" smtClean="0"/>
              <a:t>”</a:t>
            </a:r>
            <a:endParaRPr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650" y="1268413"/>
            <a:ext cx="7777163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solidFill>
                  <a:srgbClr val="96221A"/>
                </a:solidFill>
                <a:latin typeface="Questrial" panose="020B0604020202020204" charset="0"/>
              </a:defRPr>
            </a:lvl1pPr>
          </a:lstStyle>
          <a:p>
            <a:r>
              <a:rPr lang="es-ES" dirty="0"/>
              <a:t>ASPECTOS A TENER EN CUENTA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7375" y="21336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600" dirty="0">
                <a:solidFill>
                  <a:srgbClr val="96221A"/>
                </a:solidFill>
                <a:latin typeface="Questrial" panose="020B0604020202020204" charset="0"/>
              </a:rPr>
              <a:t>En caso de no haber defendido la Tesis Doctoral, antes de la finalización del contrato laboral con la Universidad de Navarra, se deberá tener en cuenta:</a:t>
            </a:r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1116013" y="3028950"/>
            <a:ext cx="7561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600" dirty="0" smtClean="0">
                <a:latin typeface="Questrial" panose="020B0604020202020204" charset="0"/>
              </a:rPr>
              <a:t>Queda excluida toda colaboración docente.</a:t>
            </a: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1120776" y="3705225"/>
            <a:ext cx="7412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600" dirty="0" smtClean="0">
                <a:latin typeface="Questrial" panose="020B0604020202020204" charset="0"/>
              </a:rPr>
              <a:t>Tiene obligación de formalización de matrícula como alumno de doctorado, en caso de no formalización de la matrícula, no podrá tener acceso a las instalaciones.</a:t>
            </a:r>
          </a:p>
        </p:txBody>
      </p:sp>
      <p:sp>
        <p:nvSpPr>
          <p:cNvPr id="7" name="6 Flecha a la derecha con bandas"/>
          <p:cNvSpPr/>
          <p:nvPr/>
        </p:nvSpPr>
        <p:spPr>
          <a:xfrm>
            <a:off x="741363" y="3117850"/>
            <a:ext cx="215900" cy="169863"/>
          </a:xfrm>
          <a:prstGeom prst="stripedRightArrow">
            <a:avLst/>
          </a:prstGeom>
          <a:solidFill>
            <a:srgbClr val="96221A"/>
          </a:solidFill>
          <a:ln>
            <a:solidFill>
              <a:srgbClr val="962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96221A"/>
              </a:solidFill>
              <a:latin typeface="Questrial" panose="020B0604020202020204" charset="0"/>
            </a:endParaRPr>
          </a:p>
        </p:txBody>
      </p:sp>
      <p:sp>
        <p:nvSpPr>
          <p:cNvPr id="8" name="7 Flecha a la derecha con bandas"/>
          <p:cNvSpPr/>
          <p:nvPr/>
        </p:nvSpPr>
        <p:spPr>
          <a:xfrm>
            <a:off x="750888" y="3803650"/>
            <a:ext cx="215900" cy="168275"/>
          </a:xfrm>
          <a:prstGeom prst="stripedRightArrow">
            <a:avLst/>
          </a:prstGeom>
          <a:solidFill>
            <a:srgbClr val="96221A"/>
          </a:solidFill>
          <a:ln>
            <a:solidFill>
              <a:srgbClr val="962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96221A"/>
              </a:solidFill>
              <a:latin typeface="Questrial" panose="020B0604020202020204" charset="0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116013" y="4651375"/>
            <a:ext cx="741680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600" dirty="0" smtClean="0">
                <a:latin typeface="Questrial" panose="020B0604020202020204" charset="0"/>
              </a:rPr>
              <a:t>En el plazo de un mes desde la finalización de la ayuda, deberá entregar en la Secretaría Técnica de Investigación un Informe de la actividad investigadora realizada hasta el momento, </a:t>
            </a:r>
            <a:r>
              <a:rPr lang="es-ES" altLang="es-ES_tradnl" sz="1600" b="1" dirty="0" smtClean="0">
                <a:latin typeface="Questrial" panose="020B0604020202020204" charset="0"/>
              </a:rPr>
              <a:t>cronograma de trabajo y fecha prevista para la defensa de la tesis</a:t>
            </a:r>
            <a:r>
              <a:rPr lang="es-ES" altLang="es-ES_tradnl" sz="1600" dirty="0" smtClean="0">
                <a:latin typeface="Questrial" panose="020B0604020202020204" charset="0"/>
              </a:rPr>
              <a:t>, con el </a:t>
            </a:r>
            <a:r>
              <a:rPr lang="es-ES" altLang="es-ES_tradnl" sz="1600" dirty="0" err="1" smtClean="0">
                <a:latin typeface="Questrial" panose="020B0604020202020204" charset="0"/>
              </a:rPr>
              <a:t>VºBº</a:t>
            </a:r>
            <a:r>
              <a:rPr lang="es-ES" altLang="es-ES_tradnl" sz="1600" dirty="0" smtClean="0">
                <a:latin typeface="Questrial" panose="020B0604020202020204" charset="0"/>
              </a:rPr>
              <a:t> del Director de la tesis</a:t>
            </a:r>
          </a:p>
        </p:txBody>
      </p:sp>
      <p:sp>
        <p:nvSpPr>
          <p:cNvPr id="10" name="9 Flecha a la derecha con bandas"/>
          <p:cNvSpPr/>
          <p:nvPr/>
        </p:nvSpPr>
        <p:spPr>
          <a:xfrm>
            <a:off x="741363" y="4768850"/>
            <a:ext cx="215900" cy="168275"/>
          </a:xfrm>
          <a:prstGeom prst="stripedRightArrow">
            <a:avLst/>
          </a:prstGeom>
          <a:solidFill>
            <a:srgbClr val="96221A"/>
          </a:solidFill>
          <a:ln>
            <a:solidFill>
              <a:srgbClr val="962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96221A"/>
              </a:solidFill>
              <a:latin typeface="Questrial" panose="020B060402020202020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596900" y="1638300"/>
            <a:ext cx="7935913" cy="0"/>
          </a:xfrm>
          <a:prstGeom prst="line">
            <a:avLst/>
          </a:prstGeom>
          <a:ln>
            <a:solidFill>
              <a:srgbClr val="9622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20040" y="76200"/>
            <a:ext cx="866394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 smtClean="0"/>
              <a:t>“</a:t>
            </a:r>
            <a:r>
              <a:rPr lang="es-ES_tradnl" sz="2000" dirty="0"/>
              <a:t>Cuestiones básicas contratados </a:t>
            </a:r>
            <a:r>
              <a:rPr lang="es-ES_tradnl" sz="2000" dirty="0" err="1"/>
              <a:t>predoctorales</a:t>
            </a:r>
            <a:r>
              <a:rPr lang="en-US" sz="2000" dirty="0" smtClean="0"/>
              <a:t>”</a:t>
            </a:r>
            <a:endParaRPr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650" y="1268413"/>
            <a:ext cx="7777163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solidFill>
                  <a:srgbClr val="96221A"/>
                </a:solidFill>
                <a:latin typeface="Questrial" panose="020B0604020202020204" charset="0"/>
              </a:defRPr>
            </a:lvl1pPr>
          </a:lstStyle>
          <a:p>
            <a:r>
              <a:rPr lang="es-ES" dirty="0"/>
              <a:t>CONVOCATORIAS DESTACADAS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755650" y="1916113"/>
            <a:ext cx="75612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_tradnl" sz="1600" b="1" dirty="0">
                <a:latin typeface="Questrial" panose="020B0604020202020204" charset="0"/>
              </a:rPr>
              <a:t>Asociación de Amigos de la Universidad de Navarra (ADA)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_tradnl" sz="1600" b="1" dirty="0">
                <a:latin typeface="Questrial" panose="020B0604020202020204" charset="0"/>
              </a:rPr>
              <a:t>Adscritas a proyectos de la Universidad de </a:t>
            </a:r>
            <a:r>
              <a:rPr lang="es-ES" altLang="es-ES_tradnl" sz="1600" b="1" dirty="0" smtClean="0">
                <a:latin typeface="Questrial" panose="020B0604020202020204" charset="0"/>
              </a:rPr>
              <a:t>Navarra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_tradnl" altLang="es-ES_tradnl" sz="1600" b="1" dirty="0" smtClean="0">
                <a:latin typeface="Questrial" panose="020B0604020202020204" charset="0"/>
              </a:rPr>
              <a:t>Fundación para la Investigación Médica Aplicada (FIMA)</a:t>
            </a:r>
            <a:endParaRPr lang="es-ES" altLang="es-ES_tradnl" sz="1600" b="1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_tradnl" sz="1600" b="1" dirty="0">
                <a:latin typeface="Questrial" panose="020B0604020202020204" charset="0"/>
              </a:rPr>
              <a:t>Ministerio de </a:t>
            </a:r>
            <a:r>
              <a:rPr lang="es-ES" altLang="es-ES_tradnl" sz="1600" b="1" dirty="0" smtClean="0">
                <a:latin typeface="Questrial" panose="020B0604020202020204" charset="0"/>
              </a:rPr>
              <a:t>Ciencia, Innovación y Universidades (FPU, FPI, PFIS)</a:t>
            </a:r>
            <a:endParaRPr lang="es-ES" altLang="es-ES_tradnl" sz="1600" b="1" dirty="0">
              <a:latin typeface="Questrial" panose="020B060402020202020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_tradnl" sz="1600" b="1" dirty="0" smtClean="0">
                <a:latin typeface="Questrial" panose="020B0604020202020204" charset="0"/>
              </a:rPr>
              <a:t>Gobierno </a:t>
            </a:r>
            <a:r>
              <a:rPr lang="es-ES" altLang="es-ES_tradnl" sz="1600" b="1" dirty="0">
                <a:latin typeface="Questrial" panose="020B0604020202020204" charset="0"/>
              </a:rPr>
              <a:t>de Navarra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_tradnl" sz="1600" b="1" dirty="0">
                <a:latin typeface="Questrial" panose="020B0604020202020204" charset="0"/>
              </a:rPr>
              <a:t>Gobierno </a:t>
            </a:r>
            <a:r>
              <a:rPr lang="es-ES" altLang="es-ES_tradnl" sz="1600" b="1" dirty="0" smtClean="0">
                <a:latin typeface="Questrial" panose="020B0604020202020204" charset="0"/>
              </a:rPr>
              <a:t>Vasco</a:t>
            </a:r>
            <a:endParaRPr lang="es-ES" altLang="es-ES_tradnl" sz="1600" b="1" dirty="0">
              <a:latin typeface="Questrial" panose="020B060402020202020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649" y="3895725"/>
            <a:ext cx="7777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rgbClr val="96221A"/>
                </a:solidFill>
                <a:latin typeface="Questrial" panose="020B0604020202020204" charset="0"/>
              </a:rPr>
              <a:t>Lista de Distribución </a:t>
            </a:r>
            <a:r>
              <a:rPr lang="es-ES" sz="1600" dirty="0">
                <a:latin typeface="Questrial" panose="020B0604020202020204" charset="0"/>
              </a:rPr>
              <a:t>para recibir información en plazo, de las distintas Convocatorias de ayudas.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55650" y="4685566"/>
            <a:ext cx="77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_tradnl" sz="1600" dirty="0" smtClean="0">
                <a:latin typeface="Questrial" panose="020B0604020202020204" charset="0"/>
              </a:rPr>
              <a:t>Solicitar el alta por mail en la siguiente dirección: </a:t>
            </a:r>
            <a:r>
              <a:rPr lang="es-ES" altLang="es-ES_tradnl" sz="2400" dirty="0" smtClean="0">
                <a:latin typeface="Questrial" panose="020B0604020202020204" charset="0"/>
                <a:sym typeface="Wingdings" pitchFamily="2" charset="2"/>
              </a:rPr>
              <a:t> </a:t>
            </a:r>
            <a:r>
              <a:rPr lang="es-ES" altLang="es-ES_tradnl" sz="2000" dirty="0" smtClean="0">
                <a:latin typeface="Questrial" panose="020B0604020202020204" charset="0"/>
              </a:rPr>
              <a:t>investigacion@unav.es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596900" y="1638300"/>
            <a:ext cx="7935913" cy="0"/>
          </a:xfrm>
          <a:prstGeom prst="line">
            <a:avLst/>
          </a:prstGeom>
          <a:ln>
            <a:solidFill>
              <a:srgbClr val="9622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20040" y="76200"/>
            <a:ext cx="866394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 smtClean="0"/>
              <a:t>“</a:t>
            </a:r>
            <a:r>
              <a:rPr lang="es-ES_tradnl" sz="2000" dirty="0"/>
              <a:t>Cuestiones básicas contratados </a:t>
            </a:r>
            <a:r>
              <a:rPr lang="es-ES_tradnl" sz="2000" dirty="0" err="1"/>
              <a:t>predoctorales</a:t>
            </a:r>
            <a:r>
              <a:rPr lang="en-US" sz="2000" dirty="0" smtClean="0"/>
              <a:t>”</a:t>
            </a:r>
            <a:endParaRPr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8" y="1366720"/>
            <a:ext cx="8805747" cy="495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320040" y="76200"/>
            <a:ext cx="866394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 smtClean="0"/>
              <a:t>“</a:t>
            </a:r>
            <a:r>
              <a:rPr lang="es-ES_tradnl" sz="2000" dirty="0"/>
              <a:t>Cuestiones básicas contratados </a:t>
            </a:r>
            <a:r>
              <a:rPr lang="es-ES_tradnl" sz="2000" dirty="0" err="1"/>
              <a:t>predoctorales</a:t>
            </a:r>
            <a:r>
              <a:rPr lang="en-US" sz="2000" dirty="0" smtClean="0"/>
              <a:t>”</a:t>
            </a:r>
            <a:endParaRPr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650" y="1268413"/>
            <a:ext cx="7777163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solidFill>
                  <a:srgbClr val="96221A"/>
                </a:solidFill>
                <a:latin typeface="Questrial" panose="020B0604020202020204" charset="0"/>
              </a:defRPr>
            </a:lvl1pPr>
          </a:lstStyle>
          <a:p>
            <a:r>
              <a:rPr lang="es-ES" dirty="0"/>
              <a:t>DATOS DE CONTACTO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2624" y="1875909"/>
            <a:ext cx="73437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dirty="0">
                <a:solidFill>
                  <a:srgbClr val="96221A"/>
                </a:solidFill>
                <a:latin typeface="Questrial" panose="020B0604020202020204" charset="0"/>
                <a:cs typeface="Arial" panose="020B0604020202020204" pitchFamily="34" charset="0"/>
              </a:rPr>
              <a:t>Secretaría Técnica de Investigación (STI)</a:t>
            </a: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827088" y="5192713"/>
            <a:ext cx="5838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600" b="1">
                <a:solidFill>
                  <a:srgbClr val="632523"/>
                </a:solidFill>
                <a:latin typeface="Questrial" panose="020B0604020202020204" charset="0"/>
                <a:cs typeface="Arial" charset="0"/>
              </a:rPr>
              <a:t>Secretaría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es-ES" sz="1600">
                <a:latin typeface="Questrial" panose="020B0604020202020204" charset="0"/>
                <a:cs typeface="Arial" charset="0"/>
              </a:rPr>
              <a:t>Pilar Recalde	Ext. 80 2606</a:t>
            </a:r>
            <a:endParaRPr lang="es-ES" altLang="es-ES_tradnl" sz="1600" b="1">
              <a:solidFill>
                <a:srgbClr val="632523"/>
              </a:solidFill>
              <a:latin typeface="Questrial" panose="020B060402020202020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600">
                <a:latin typeface="Questrial" panose="020B0604020202020204" charset="0"/>
                <a:cs typeface="Arial" charset="0"/>
              </a:rPr>
              <a:t>Mayte Izco	Ext. 80 2247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600">
                <a:latin typeface="Questrial" panose="020B0604020202020204" charset="0"/>
                <a:cs typeface="Arial" charset="0"/>
              </a:rPr>
              <a:t>Arancha Urdánoz	Ext. 80 2452</a:t>
            </a: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827088" y="2430463"/>
            <a:ext cx="53292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600" dirty="0" smtClean="0">
                <a:latin typeface="Questrial" panose="020B0604020202020204" charset="0"/>
                <a:cs typeface="Arial" charset="0"/>
              </a:rPr>
              <a:t>Planta Baja - Edif</a:t>
            </a:r>
            <a:r>
              <a:rPr lang="es-ES" altLang="es-ES_tradnl" sz="1600" dirty="0">
                <a:latin typeface="Questrial" panose="020B0604020202020204" charset="0"/>
                <a:cs typeface="Arial" charset="0"/>
              </a:rPr>
              <a:t>. Central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600" dirty="0">
                <a:latin typeface="Questrial" panose="020B0604020202020204" charset="0"/>
                <a:cs typeface="Arial" charset="0"/>
              </a:rPr>
              <a:t>Campus Universitario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600" dirty="0">
                <a:latin typeface="Questrial" panose="020B0604020202020204" charset="0"/>
                <a:cs typeface="Arial" charset="0"/>
              </a:rPr>
              <a:t>31009 Pamplona – Navarra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600" dirty="0">
                <a:latin typeface="Questrial" panose="020B0604020202020204" charset="0"/>
                <a:cs typeface="Arial" charset="0"/>
              </a:rPr>
              <a:t>E-mail: </a:t>
            </a:r>
            <a:r>
              <a:rPr lang="es-ES" altLang="es-ES_tradnl" sz="1600" dirty="0" smtClean="0">
                <a:latin typeface="Questrial" panose="020B0604020202020204" charset="0"/>
                <a:cs typeface="Arial" charset="0"/>
              </a:rPr>
              <a:t>escueladoctorado@unav.es</a:t>
            </a:r>
            <a:endParaRPr lang="es-ES" altLang="es-ES_tradnl" sz="1600" dirty="0">
              <a:latin typeface="Questrial" panose="020B0604020202020204" charset="0"/>
              <a:cs typeface="Arial" charset="0"/>
            </a:endParaRP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855663" y="3573463"/>
            <a:ext cx="810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_tradnl" sz="1800" dirty="0">
                <a:latin typeface="Questrial" panose="020B0604020202020204" charset="0"/>
                <a:cs typeface="Arial" charset="0"/>
              </a:rPr>
              <a:t>http://www.unav.edu/web/investigacion/secretaria-tecnica-de-investigacion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Questrial" panose="020B0604020202020204" charset="0"/>
              <a:cs typeface="Arial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596900" y="1638300"/>
            <a:ext cx="7935913" cy="0"/>
          </a:xfrm>
          <a:prstGeom prst="line">
            <a:avLst/>
          </a:prstGeom>
          <a:ln>
            <a:solidFill>
              <a:srgbClr val="9622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4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7" name="Google Shape;115;p15"/>
          <p:cNvSpPr txBox="1">
            <a:spLocks noGrp="1"/>
          </p:cNvSpPr>
          <p:nvPr>
            <p:ph type="body" idx="1"/>
          </p:nvPr>
        </p:nvSpPr>
        <p:spPr>
          <a:xfrm>
            <a:off x="182880" y="1280160"/>
            <a:ext cx="8821670" cy="532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lang="es-ES_tradnl" sz="2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" y="2205038"/>
            <a:ext cx="4335463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150610" y="1343442"/>
            <a:ext cx="91117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2"/>
              </a:buClr>
              <a:buSzPts val="2200"/>
            </a:pPr>
            <a:r>
              <a:rPr lang="es-ES_tradnl" sz="2800" dirty="0" smtClean="0">
                <a:latin typeface="Questrial" panose="020B0604020202020204" charset="0"/>
              </a:rPr>
              <a:t>Investigación</a:t>
            </a:r>
          </a:p>
          <a:p>
            <a:pPr algn="ctr">
              <a:buClr>
                <a:schemeClr val="accent2"/>
              </a:buClr>
              <a:buSzPts val="2200"/>
            </a:pPr>
            <a:r>
              <a:rPr lang="es-ES" altLang="es-ES_tradnl" dirty="0"/>
              <a:t>Ley 14/2011 de 1 de Junio, de la Ciencia, la Tecnología y la Innovación (BOE 131, 2 de junio de 2011)</a:t>
            </a:r>
          </a:p>
          <a:p>
            <a:pPr lvl="0" algn="ctr">
              <a:buClr>
                <a:schemeClr val="accent2"/>
              </a:buClr>
              <a:buSzPts val="2200"/>
            </a:pPr>
            <a:endParaRPr lang="es-ES_tradnl" sz="2800" dirty="0">
              <a:latin typeface="Questrial" panose="020B060402020202020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8600" y="2205038"/>
            <a:ext cx="4080510" cy="4464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809650" y="2366169"/>
            <a:ext cx="3392488" cy="3825875"/>
            <a:chOff x="3162" y="1776"/>
            <a:chExt cx="2137" cy="2410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162" y="2298"/>
              <a:ext cx="2137" cy="233"/>
            </a:xfrm>
            <a:prstGeom prst="rect">
              <a:avLst/>
            </a:prstGeom>
            <a:noFill/>
            <a:ln w="9525">
              <a:solidFill>
                <a:srgbClr val="8700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s-ES" altLang="es-ES_tradnl" sz="1800" dirty="0">
                  <a:latin typeface="Questrial" panose="020B0604020202020204" charset="0"/>
                </a:rPr>
                <a:t>Transferencia de conocimiento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976" y="2819"/>
              <a:ext cx="829" cy="233"/>
            </a:xfrm>
            <a:prstGeom prst="rect">
              <a:avLst/>
            </a:prstGeom>
            <a:noFill/>
            <a:ln w="9525">
              <a:solidFill>
                <a:srgbClr val="8700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s-ES" altLang="es-ES_tradnl" sz="1800">
                  <a:latin typeface="Questrial" panose="020B0604020202020204" charset="0"/>
                </a:rPr>
                <a:t>Innovación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651" y="3387"/>
              <a:ext cx="1430" cy="233"/>
            </a:xfrm>
            <a:prstGeom prst="rect">
              <a:avLst/>
            </a:prstGeom>
            <a:noFill/>
            <a:ln w="9525">
              <a:solidFill>
                <a:srgbClr val="8700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s-ES" altLang="es-ES_tradnl" sz="1800">
                  <a:latin typeface="Questrial" panose="020B0604020202020204" charset="0"/>
                </a:rPr>
                <a:t>Internacionalización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696" y="3953"/>
              <a:ext cx="1383" cy="233"/>
            </a:xfrm>
            <a:prstGeom prst="rect">
              <a:avLst/>
            </a:prstGeom>
            <a:noFill/>
            <a:ln w="9525">
              <a:solidFill>
                <a:srgbClr val="8700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s-ES" altLang="es-ES_tradnl" sz="1800">
                  <a:latin typeface="Questrial" panose="020B0604020202020204" charset="0"/>
                </a:rPr>
                <a:t>Evaluación objetiva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976" y="1776"/>
              <a:ext cx="709" cy="233"/>
            </a:xfrm>
            <a:prstGeom prst="rect">
              <a:avLst/>
            </a:prstGeom>
            <a:noFill/>
            <a:ln w="9525">
              <a:solidFill>
                <a:srgbClr val="87003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s-ES" altLang="es-ES_tradnl" sz="1800" dirty="0">
                  <a:latin typeface="Questrial" panose="020B0604020202020204" charset="0"/>
                </a:rPr>
                <a:t>Progreso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1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7" name="Google Shape;115;p15"/>
          <p:cNvSpPr txBox="1">
            <a:spLocks noGrp="1"/>
          </p:cNvSpPr>
          <p:nvPr>
            <p:ph type="body" idx="1"/>
          </p:nvPr>
        </p:nvSpPr>
        <p:spPr>
          <a:xfrm>
            <a:off x="194310" y="1303020"/>
            <a:ext cx="8810240" cy="540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" indent="0" algn="ctr" eaLnBrk="1" hangingPunct="1">
              <a:buNone/>
            </a:pPr>
            <a:r>
              <a:rPr lang="es-ES" altLang="es-ES_tradnl" sz="1600" b="1" dirty="0"/>
              <a:t>Ley Orgánica 6/2001, de 21 de diciembre, de Universidades.</a:t>
            </a:r>
            <a:endParaRPr lang="es-ES" altLang="es-ES_tradnl" sz="1600" dirty="0"/>
          </a:p>
          <a:p>
            <a:pPr marL="129540" indent="0" algn="ctr" eaLnBrk="1" hangingPunct="1">
              <a:buNone/>
            </a:pPr>
            <a:r>
              <a:rPr lang="es-ES" altLang="es-ES_tradnl" sz="1600" b="1" dirty="0"/>
              <a:t>TÍTULO PRELIMINAR.</a:t>
            </a:r>
            <a:br>
              <a:rPr lang="es-ES" altLang="es-ES_tradnl" sz="1600" b="1" dirty="0"/>
            </a:br>
            <a:r>
              <a:rPr lang="es-ES" altLang="es-ES_tradnl" sz="1600" b="1" dirty="0"/>
              <a:t>DE LAS FUNCIONES Y AUTONOMÍA DE LAS UNIVERSIDADES</a:t>
            </a:r>
            <a:r>
              <a:rPr lang="es-ES" altLang="es-ES_tradnl" sz="2000" b="1" dirty="0"/>
              <a:t>.</a:t>
            </a:r>
            <a:endParaRPr lang="es-ES" altLang="es-ES_tradnl"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sz="2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03438" y="3376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endParaRPr lang="es-ES" altLang="es-ES_tradnl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23850" y="2626678"/>
            <a:ext cx="8301038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algn="just" eaLnBrk="1" hangingPunct="1"/>
            <a:r>
              <a:rPr lang="es-ES" altLang="es-ES_tradnl" sz="1800" b="1" dirty="0">
                <a:latin typeface="Questrial" panose="020B0604020202020204" charset="0"/>
              </a:rPr>
              <a:t>Artículo 1.</a:t>
            </a:r>
            <a:r>
              <a:rPr lang="es-ES" altLang="es-ES_tradnl" sz="1800" dirty="0">
                <a:latin typeface="Questrial" panose="020B0604020202020204" charset="0"/>
              </a:rPr>
              <a:t> </a:t>
            </a:r>
            <a:r>
              <a:rPr lang="es-ES" altLang="es-ES_tradnl" sz="1800" b="1" dirty="0">
                <a:latin typeface="Questrial" panose="020B0604020202020204" charset="0"/>
              </a:rPr>
              <a:t>Funciones de la Universidad.</a:t>
            </a:r>
          </a:p>
          <a:p>
            <a:pPr algn="just" eaLnBrk="1" hangingPunct="1"/>
            <a:endParaRPr lang="es-ES" altLang="es-ES_tradnl" sz="1800" b="1" dirty="0">
              <a:latin typeface="Questrial" panose="020B0604020202020204" charset="0"/>
            </a:endParaRPr>
          </a:p>
          <a:p>
            <a:pPr algn="just" eaLnBrk="1" hangingPunct="1"/>
            <a:r>
              <a:rPr lang="es-ES" altLang="es-ES_tradnl" sz="1800" dirty="0">
                <a:latin typeface="Questrial" panose="020B0604020202020204" charset="0"/>
              </a:rPr>
              <a:t>1. La Universidad realiza el servicio público de la educación superior mediante la </a:t>
            </a:r>
            <a:r>
              <a:rPr lang="es-ES" altLang="es-ES_tradnl" sz="1800" b="1" dirty="0">
                <a:latin typeface="Questrial" panose="020B0604020202020204" charset="0"/>
              </a:rPr>
              <a:t>investigación, la docencia y el estudio</a:t>
            </a:r>
            <a:r>
              <a:rPr lang="es-ES" altLang="es-ES_tradnl" sz="1800" dirty="0">
                <a:latin typeface="Questrial" panose="020B0604020202020204" charset="0"/>
              </a:rPr>
              <a:t>.</a:t>
            </a:r>
          </a:p>
          <a:p>
            <a:pPr algn="just" eaLnBrk="1" hangingPunct="1"/>
            <a:r>
              <a:rPr lang="es-ES" altLang="es-ES_tradnl" sz="1800" dirty="0">
                <a:latin typeface="Questrial" panose="020B0604020202020204" charset="0"/>
              </a:rPr>
              <a:t>2. Son funciones de la Universidad al servicio de la sociedad:</a:t>
            </a:r>
          </a:p>
          <a:p>
            <a:pPr algn="just" eaLnBrk="1" hangingPunct="1"/>
            <a:r>
              <a:rPr lang="es-ES" altLang="es-ES_tradnl" sz="1800" dirty="0">
                <a:latin typeface="Questrial" panose="020B0604020202020204" charset="0"/>
              </a:rPr>
              <a:t>La </a:t>
            </a:r>
            <a:r>
              <a:rPr lang="es-ES" altLang="es-ES_tradnl" sz="1800" b="1" dirty="0">
                <a:latin typeface="Questrial" panose="020B0604020202020204" charset="0"/>
              </a:rPr>
              <a:t>creación, desarrollo, transmisión y crítica de la ciencia, de la técnica y de la cultura.</a:t>
            </a:r>
          </a:p>
          <a:p>
            <a:pPr algn="just" eaLnBrk="1" hangingPunct="1"/>
            <a:r>
              <a:rPr lang="es-ES" altLang="es-ES_tradnl" sz="1800" dirty="0">
                <a:latin typeface="Questrial" panose="020B0604020202020204" charset="0"/>
              </a:rPr>
              <a:t>La preparación para el ejercicio de actividades profesionales que exijan la aplicación de conocimientos y métodos científicos y para la creación artística.</a:t>
            </a:r>
          </a:p>
          <a:p>
            <a:pPr algn="just" eaLnBrk="1" hangingPunct="1"/>
            <a:r>
              <a:rPr lang="es-ES" altLang="es-ES_tradnl" sz="1800" dirty="0">
                <a:latin typeface="Questrial" panose="020B0604020202020204" charset="0"/>
              </a:rPr>
              <a:t>La </a:t>
            </a:r>
            <a:r>
              <a:rPr lang="es-ES" altLang="es-ES_tradnl" sz="1800" b="1" dirty="0">
                <a:latin typeface="Questrial" panose="020B0604020202020204" charset="0"/>
              </a:rPr>
              <a:t>difusión, la valorización y la transferencia del conocimiento</a:t>
            </a:r>
            <a:r>
              <a:rPr lang="es-ES" altLang="es-ES_tradnl" sz="1800" dirty="0">
                <a:latin typeface="Questrial" panose="020B0604020202020204" charset="0"/>
              </a:rPr>
              <a:t> al servicio de la cultura, de la calidad de la vida, y del desarrollo económico.</a:t>
            </a:r>
          </a:p>
          <a:p>
            <a:pPr algn="just" eaLnBrk="1" hangingPunct="1"/>
            <a:r>
              <a:rPr lang="es-ES" altLang="es-ES_tradnl" sz="1800" dirty="0">
                <a:latin typeface="Questrial" panose="020B0604020202020204" charset="0"/>
              </a:rPr>
              <a:t>La </a:t>
            </a:r>
            <a:r>
              <a:rPr lang="es-ES" altLang="es-ES_tradnl" sz="1800" b="1" dirty="0">
                <a:latin typeface="Questrial" panose="020B0604020202020204" charset="0"/>
              </a:rPr>
              <a:t>difusión del conocimiento y la cultura</a:t>
            </a:r>
            <a:r>
              <a:rPr lang="es-ES" altLang="es-ES_tradnl" sz="1800" dirty="0">
                <a:latin typeface="Questrial" panose="020B0604020202020204" charset="0"/>
              </a:rPr>
              <a:t> a través de la extensión universitaria y la formación a lo largo de toda la vida</a:t>
            </a:r>
            <a:r>
              <a:rPr lang="es-ES" altLang="es-ES_tradnl" sz="2000" dirty="0">
                <a:latin typeface="Questrial" panose="020B0604020202020204" charset="0"/>
              </a:rPr>
              <a:t>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691640" y="1405890"/>
            <a:ext cx="5966460" cy="9944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65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7" name="Google Shape;115;p15"/>
          <p:cNvSpPr txBox="1">
            <a:spLocks noGrp="1"/>
          </p:cNvSpPr>
          <p:nvPr>
            <p:ph type="body" idx="1"/>
          </p:nvPr>
        </p:nvSpPr>
        <p:spPr>
          <a:xfrm>
            <a:off x="194310" y="1303020"/>
            <a:ext cx="8810240" cy="540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" indent="0" algn="ctr" eaLnBrk="1" hangingPunct="1">
              <a:buNone/>
            </a:pPr>
            <a:r>
              <a:rPr lang="es-ES" altLang="es-ES_tradnl" sz="1600" i="1" dirty="0"/>
              <a:t>Real Decreto 99/2011, de 28 de enero, </a:t>
            </a:r>
            <a:r>
              <a:rPr lang="es-ES" altLang="es-ES_tradnl" sz="1600" i="1" dirty="0" smtClean="0"/>
              <a:t>de  las </a:t>
            </a:r>
            <a:r>
              <a:rPr lang="es-ES" altLang="es-ES_tradnl" sz="1600" b="1" i="1" dirty="0" smtClean="0"/>
              <a:t>enseñanzas </a:t>
            </a:r>
            <a:r>
              <a:rPr lang="es-ES" altLang="es-ES_tradnl" sz="1600" b="1" i="1" dirty="0"/>
              <a:t>oficiales de doctorado.</a:t>
            </a:r>
          </a:p>
          <a:p>
            <a:pPr marL="129540" indent="0" algn="ctr" eaLnBrk="1" hangingPunct="1">
              <a:buNone/>
            </a:pPr>
            <a:endParaRPr lang="es-ES" altLang="es-ES_tradnl"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endParaRPr sz="2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03438" y="3376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endParaRPr lang="es-ES" altLang="es-ES_tradnl"/>
          </a:p>
        </p:txBody>
      </p:sp>
      <p:sp>
        <p:nvSpPr>
          <p:cNvPr id="2" name="1 Rectángulo redondeado"/>
          <p:cNvSpPr/>
          <p:nvPr/>
        </p:nvSpPr>
        <p:spPr>
          <a:xfrm>
            <a:off x="868680" y="1223010"/>
            <a:ext cx="7589520" cy="7658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691640" y="1988820"/>
            <a:ext cx="848531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209800" indent="-3810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lvl="4" eaLnBrk="1" hangingPunct="1"/>
            <a:endParaRPr lang="es-ES" altLang="es-ES_tradnl" sz="1400" dirty="0" smtClean="0">
              <a:latin typeface="Questrial" panose="020B0604020202020204" charset="0"/>
            </a:endParaRPr>
          </a:p>
          <a:p>
            <a:pPr lvl="4" eaLnBrk="1" hangingPunct="1"/>
            <a:r>
              <a:rPr lang="es-ES" altLang="es-ES_tradnl" sz="1400" dirty="0" smtClean="0">
                <a:latin typeface="Questrial" panose="020B0604020202020204" charset="0"/>
              </a:rPr>
              <a:t>Artículo </a:t>
            </a:r>
            <a:r>
              <a:rPr lang="es-ES" altLang="es-ES_tradnl" sz="1400" dirty="0">
                <a:latin typeface="Questrial" panose="020B0604020202020204" charset="0"/>
              </a:rPr>
              <a:t>5. </a:t>
            </a:r>
            <a:r>
              <a:rPr lang="es-ES" altLang="es-ES_tradnl" sz="1400" b="1" i="1" dirty="0">
                <a:latin typeface="Questrial" panose="020B0604020202020204" charset="0"/>
              </a:rPr>
              <a:t>Competencias</a:t>
            </a:r>
            <a:r>
              <a:rPr lang="es-ES" altLang="es-ES_tradnl" sz="1400" i="1" dirty="0">
                <a:latin typeface="Questrial" panose="020B0604020202020204" charset="0"/>
              </a:rPr>
              <a:t> que debe adquirir el </a:t>
            </a:r>
            <a:r>
              <a:rPr lang="es-ES" altLang="es-ES_tradnl" sz="1400" b="1" i="1" dirty="0">
                <a:latin typeface="Questrial" panose="020B0604020202020204" charset="0"/>
              </a:rPr>
              <a:t>doctorando</a:t>
            </a:r>
            <a:r>
              <a:rPr lang="es-ES" altLang="es-ES_tradnl" sz="1400" i="1" dirty="0">
                <a:latin typeface="Questrial" panose="020B0604020202020204" charset="0"/>
              </a:rPr>
              <a:t>.</a:t>
            </a:r>
          </a:p>
          <a:p>
            <a:pPr lvl="4" eaLnBrk="1" hangingPunct="1"/>
            <a:endParaRPr lang="es-ES" altLang="es-ES_tradnl" sz="1400" dirty="0">
              <a:latin typeface="Questrial" panose="020B0604020202020204" charset="0"/>
            </a:endParaRPr>
          </a:p>
          <a:p>
            <a:pPr lvl="4" eaLnBrk="1" hangingPunct="1">
              <a:buFontTx/>
              <a:buAutoNum type="alphaLcParenR"/>
            </a:pPr>
            <a:r>
              <a:rPr lang="es-ES" altLang="es-ES_tradnl" sz="1400" dirty="0" smtClean="0">
                <a:latin typeface="Questrial" panose="020B0604020202020204" charset="0"/>
              </a:rPr>
              <a:t>Comprensión </a:t>
            </a:r>
            <a:r>
              <a:rPr lang="es-ES" altLang="es-ES_tradnl" sz="1400" dirty="0">
                <a:latin typeface="Questrial" panose="020B0604020202020204" charset="0"/>
              </a:rPr>
              <a:t>sistemática de un campo de estudio y </a:t>
            </a:r>
            <a:r>
              <a:rPr lang="es-ES" altLang="es-ES_tradnl" sz="1400" b="1" dirty="0">
                <a:latin typeface="Questrial" panose="020B0604020202020204" charset="0"/>
              </a:rPr>
              <a:t>dominio de las habilidades y métodos de investigación</a:t>
            </a:r>
            <a:r>
              <a:rPr lang="es-ES" altLang="es-ES_tradnl" sz="1400" dirty="0">
                <a:latin typeface="Questrial" panose="020B0604020202020204" charset="0"/>
              </a:rPr>
              <a:t> relacionados con dicho campo</a:t>
            </a:r>
            <a:r>
              <a:rPr lang="es-ES" altLang="es-ES_tradnl" sz="1400" dirty="0" smtClean="0">
                <a:latin typeface="Questrial" panose="020B0604020202020204" charset="0"/>
              </a:rPr>
              <a:t>.</a:t>
            </a:r>
          </a:p>
          <a:p>
            <a:pPr lvl="4" eaLnBrk="1" hangingPunct="1">
              <a:buFontTx/>
              <a:buAutoNum type="alphaLcParenR"/>
            </a:pPr>
            <a:endParaRPr lang="es-ES" altLang="es-ES_tradnl" sz="1400" dirty="0">
              <a:latin typeface="Questrial" panose="020B0604020202020204" charset="0"/>
            </a:endParaRPr>
          </a:p>
          <a:p>
            <a:pPr lvl="4" eaLnBrk="1" hangingPunct="1"/>
            <a:r>
              <a:rPr lang="es-ES" altLang="es-ES_tradnl" sz="1400" dirty="0">
                <a:latin typeface="Questrial" panose="020B0604020202020204" charset="0"/>
              </a:rPr>
              <a:t>b) Capacidad de </a:t>
            </a:r>
            <a:r>
              <a:rPr lang="es-ES" altLang="es-ES_tradnl" sz="1400" b="1" dirty="0">
                <a:latin typeface="Questrial" panose="020B0604020202020204" charset="0"/>
              </a:rPr>
              <a:t>concebir, diseñar o crear, poner en práctica y adoptar un proceso sustancial de investigación o </a:t>
            </a:r>
            <a:r>
              <a:rPr lang="es-ES" altLang="es-ES_tradnl" sz="1400" b="1" dirty="0" smtClean="0">
                <a:latin typeface="Questrial" panose="020B0604020202020204" charset="0"/>
              </a:rPr>
              <a:t>creación</a:t>
            </a:r>
          </a:p>
          <a:p>
            <a:pPr lvl="4" eaLnBrk="1" hangingPunct="1"/>
            <a:endParaRPr lang="es-ES" altLang="es-ES_tradnl" sz="1400" b="1" dirty="0">
              <a:latin typeface="Questrial" panose="020B0604020202020204" charset="0"/>
            </a:endParaRPr>
          </a:p>
          <a:p>
            <a:pPr lvl="4" eaLnBrk="1" hangingPunct="1"/>
            <a:r>
              <a:rPr lang="es-ES" altLang="es-ES_tradnl" sz="1400" dirty="0">
                <a:latin typeface="Questrial" panose="020B0604020202020204" charset="0"/>
              </a:rPr>
              <a:t>c) Capacidad para </a:t>
            </a:r>
            <a:r>
              <a:rPr lang="es-ES" altLang="es-ES_tradnl" sz="1400" b="1" dirty="0">
                <a:latin typeface="Questrial" panose="020B0604020202020204" charset="0"/>
              </a:rPr>
              <a:t>contribuir a la ampliación de las fronteras del conocimiento</a:t>
            </a:r>
            <a:r>
              <a:rPr lang="es-ES" altLang="es-ES_tradnl" sz="1400" dirty="0">
                <a:latin typeface="Questrial" panose="020B0604020202020204" charset="0"/>
              </a:rPr>
              <a:t> a través de una investigación </a:t>
            </a:r>
            <a:r>
              <a:rPr lang="es-ES" altLang="es-ES_tradnl" sz="1400" dirty="0" smtClean="0">
                <a:latin typeface="Questrial" panose="020B0604020202020204" charset="0"/>
              </a:rPr>
              <a:t>original</a:t>
            </a:r>
          </a:p>
          <a:p>
            <a:pPr lvl="4" eaLnBrk="1" hangingPunct="1"/>
            <a:endParaRPr lang="es-ES" altLang="es-ES_tradnl" sz="1400" dirty="0">
              <a:latin typeface="Questrial" panose="020B0604020202020204" charset="0"/>
            </a:endParaRPr>
          </a:p>
          <a:p>
            <a:pPr lvl="4" eaLnBrk="1" hangingPunct="1"/>
            <a:r>
              <a:rPr lang="es-ES" altLang="es-ES_tradnl" sz="1400" dirty="0">
                <a:latin typeface="Questrial" panose="020B0604020202020204" charset="0"/>
              </a:rPr>
              <a:t>d) Capacidad de realizar un </a:t>
            </a:r>
            <a:r>
              <a:rPr lang="es-ES" altLang="es-ES_tradnl" sz="1400" b="1" dirty="0">
                <a:latin typeface="Questrial" panose="020B0604020202020204" charset="0"/>
              </a:rPr>
              <a:t>análisis crítico y de evaluación y síntesis de ideas nuevas y complejas</a:t>
            </a:r>
            <a:r>
              <a:rPr lang="es-ES" altLang="es-ES_tradnl" sz="1400" dirty="0" smtClean="0">
                <a:latin typeface="Questrial" panose="020B0604020202020204" charset="0"/>
              </a:rPr>
              <a:t>.</a:t>
            </a:r>
          </a:p>
          <a:p>
            <a:pPr lvl="4" eaLnBrk="1" hangingPunct="1"/>
            <a:endParaRPr lang="es-ES" altLang="es-ES_tradnl" sz="1400" dirty="0">
              <a:latin typeface="Questrial" panose="020B0604020202020204" charset="0"/>
            </a:endParaRPr>
          </a:p>
          <a:p>
            <a:pPr lvl="4" eaLnBrk="1" hangingPunct="1"/>
            <a:r>
              <a:rPr lang="es-ES" altLang="es-ES_tradnl" sz="1400" dirty="0">
                <a:latin typeface="Questrial" panose="020B0604020202020204" charset="0"/>
              </a:rPr>
              <a:t>e) Capacidad de </a:t>
            </a:r>
            <a:r>
              <a:rPr lang="es-ES" altLang="es-ES_tradnl" sz="1400" b="1" dirty="0">
                <a:latin typeface="Questrial" panose="020B0604020202020204" charset="0"/>
              </a:rPr>
              <a:t>comunicación con la comunidad académica y científica y con la sociedad</a:t>
            </a:r>
            <a:r>
              <a:rPr lang="es-ES" altLang="es-ES_tradnl" sz="1400" dirty="0">
                <a:latin typeface="Questrial" panose="020B0604020202020204" charset="0"/>
              </a:rPr>
              <a:t> en general acerca de sus ámbitos de conocimiento en los </a:t>
            </a:r>
            <a:r>
              <a:rPr lang="es-ES" altLang="es-ES_tradnl" sz="1400" b="1" dirty="0">
                <a:latin typeface="Questrial" panose="020B0604020202020204" charset="0"/>
              </a:rPr>
              <a:t>modos e idiomas de uso habitual en su comunidad científica </a:t>
            </a:r>
            <a:r>
              <a:rPr lang="es-ES" altLang="es-ES_tradnl" sz="1400" b="1" dirty="0" smtClean="0">
                <a:latin typeface="Questrial" panose="020B0604020202020204" charset="0"/>
              </a:rPr>
              <a:t>internacional</a:t>
            </a:r>
          </a:p>
          <a:p>
            <a:pPr lvl="4" eaLnBrk="1" hangingPunct="1"/>
            <a:endParaRPr lang="es-ES" altLang="es-ES_tradnl" sz="1400" b="1" dirty="0">
              <a:latin typeface="Questrial" panose="020B0604020202020204" charset="0"/>
            </a:endParaRPr>
          </a:p>
          <a:p>
            <a:pPr lvl="4" eaLnBrk="1" hangingPunct="1"/>
            <a:r>
              <a:rPr lang="es-ES" altLang="es-ES_tradnl" sz="1400" dirty="0">
                <a:latin typeface="Questrial" panose="020B0604020202020204" charset="0"/>
              </a:rPr>
              <a:t>f) Capacidad de fomentar, en contextos académicos y profesionales, el </a:t>
            </a:r>
            <a:r>
              <a:rPr lang="es-ES" altLang="es-ES_tradnl" sz="1400" b="1" dirty="0">
                <a:latin typeface="Questrial" panose="020B0604020202020204" charset="0"/>
              </a:rPr>
              <a:t>avance científico, tecnológico, social, artístico o cultural dentro de una sociedad basada en el conocimiento</a:t>
            </a:r>
            <a:r>
              <a:rPr lang="es-ES" altLang="es-ES_tradnl" sz="1400" dirty="0">
                <a:latin typeface="Questrial" panose="020B0604020202020204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93670" y="3011150"/>
            <a:ext cx="2125903" cy="307777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 sz="1400" b="1" i="1" dirty="0">
                <a:solidFill>
                  <a:srgbClr val="FF0000"/>
                </a:solidFill>
                <a:latin typeface="Questrial" panose="020B0604020202020204" charset="0"/>
              </a:rPr>
              <a:t>Procesos/Metodologías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53220" y="4457163"/>
            <a:ext cx="2412840" cy="307777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 sz="1400" b="1" i="1" dirty="0">
                <a:solidFill>
                  <a:srgbClr val="FF0000"/>
                </a:solidFill>
                <a:latin typeface="Questrial" panose="020B0604020202020204" charset="0"/>
              </a:rPr>
              <a:t>Original/Innovador/Avance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12770" y="5726668"/>
            <a:ext cx="2653290" cy="307777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" altLang="es-ES_tradnl" sz="1400" b="1" i="1" dirty="0">
                <a:solidFill>
                  <a:srgbClr val="FF0000"/>
                </a:solidFill>
                <a:latin typeface="Questrial" panose="020B0604020202020204" charset="0"/>
              </a:rPr>
              <a:t>Comunicar/Difundir/Transferir </a:t>
            </a:r>
          </a:p>
        </p:txBody>
      </p:sp>
    </p:spTree>
    <p:extLst>
      <p:ext uri="{BB962C8B-B14F-4D97-AF65-F5344CB8AC3E}">
        <p14:creationId xmlns:p14="http://schemas.microsoft.com/office/powerpoint/2010/main" val="12589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522663" y="1238251"/>
            <a:ext cx="2336800" cy="461962"/>
          </a:xfrm>
          <a:prstGeom prst="rect">
            <a:avLst/>
          </a:prstGeom>
          <a:noFill/>
          <a:ln w="9525">
            <a:solidFill>
              <a:srgbClr val="96221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ES_tradnl" dirty="0">
                <a:latin typeface="Questrial" panose="020B0604020202020204" charset="0"/>
              </a:rPr>
              <a:t>DOCTORANDO</a:t>
            </a:r>
            <a:endParaRPr lang="es-ES" altLang="es-ES_tradnl" dirty="0">
              <a:latin typeface="Questrial" panose="020B0604020202020204" charset="0"/>
            </a:endParaRPr>
          </a:p>
        </p:txBody>
      </p: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3570288" y="1700213"/>
            <a:ext cx="1865312" cy="4783137"/>
            <a:chOff x="2249" y="1071"/>
            <a:chExt cx="1175" cy="3013"/>
          </a:xfrm>
        </p:grpSpPr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2249" y="3713"/>
              <a:ext cx="1175" cy="371"/>
            </a:xfrm>
            <a:prstGeom prst="rect">
              <a:avLst/>
            </a:prstGeom>
            <a:noFill/>
            <a:ln w="9525">
              <a:solidFill>
                <a:srgbClr val="9622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_tradnl" sz="3200">
                  <a:latin typeface="Questrial" panose="020B0604020202020204" charset="0"/>
                </a:rPr>
                <a:t>DOCTOR</a:t>
              </a: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2971" y="1071"/>
              <a:ext cx="0" cy="2495"/>
            </a:xfrm>
            <a:prstGeom prst="line">
              <a:avLst/>
            </a:prstGeom>
            <a:noFill/>
            <a:ln w="76200">
              <a:solidFill>
                <a:srgbClr val="96221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</p:grpSp>
      <p:grpSp>
        <p:nvGrpSpPr>
          <p:cNvPr id="57" name="Group 26"/>
          <p:cNvGrpSpPr>
            <a:grpSpLocks/>
          </p:cNvGrpSpPr>
          <p:nvPr/>
        </p:nvGrpSpPr>
        <p:grpSpPr bwMode="auto">
          <a:xfrm>
            <a:off x="315913" y="3965575"/>
            <a:ext cx="4256087" cy="1200150"/>
            <a:chOff x="199" y="2498"/>
            <a:chExt cx="2681" cy="756"/>
          </a:xfrm>
        </p:grpSpPr>
        <p:sp>
          <p:nvSpPr>
            <p:cNvPr id="58" name="Line 11"/>
            <p:cNvSpPr>
              <a:spLocks noChangeShapeType="1"/>
            </p:cNvSpPr>
            <p:nvPr/>
          </p:nvSpPr>
          <p:spPr bwMode="auto">
            <a:xfrm flipH="1">
              <a:off x="2653" y="2886"/>
              <a:ext cx="227" cy="0"/>
            </a:xfrm>
            <a:prstGeom prst="line">
              <a:avLst/>
            </a:prstGeom>
            <a:noFill/>
            <a:ln w="9525">
              <a:solidFill>
                <a:srgbClr val="96221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1340" y="2498"/>
              <a:ext cx="1358" cy="756"/>
            </a:xfrm>
            <a:prstGeom prst="rect">
              <a:avLst/>
            </a:prstGeom>
            <a:noFill/>
            <a:ln w="9525">
              <a:solidFill>
                <a:srgbClr val="9622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altLang="es-ES_tradnl">
                  <a:latin typeface="Questrial" panose="020B0604020202020204" charset="0"/>
                </a:rPr>
                <a:t>Transferencia</a:t>
              </a:r>
            </a:p>
            <a:p>
              <a:pPr algn="ctr" eaLnBrk="1" hangingPunct="1"/>
              <a:r>
                <a:rPr lang="es-ES" altLang="es-ES_tradnl">
                  <a:latin typeface="Questrial" panose="020B0604020202020204" charset="0"/>
                </a:rPr>
                <a:t> y Difusión </a:t>
              </a:r>
            </a:p>
            <a:p>
              <a:pPr algn="ctr" eaLnBrk="1" hangingPunct="1"/>
              <a:r>
                <a:rPr lang="es-ES" altLang="es-ES_tradnl">
                  <a:latin typeface="Questrial" panose="020B0604020202020204" charset="0"/>
                </a:rPr>
                <a:t>de Resultados</a:t>
              </a:r>
            </a:p>
          </p:txBody>
        </p: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 flipH="1">
              <a:off x="1156" y="2851"/>
              <a:ext cx="227" cy="0"/>
            </a:xfrm>
            <a:prstGeom prst="line">
              <a:avLst/>
            </a:prstGeom>
            <a:noFill/>
            <a:ln w="9525">
              <a:solidFill>
                <a:srgbClr val="96221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99" y="2665"/>
              <a:ext cx="970" cy="446"/>
            </a:xfrm>
            <a:prstGeom prst="rect">
              <a:avLst/>
            </a:prstGeom>
            <a:noFill/>
            <a:ln w="9525">
              <a:solidFill>
                <a:srgbClr val="9622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_tradnl" sz="2000">
                  <a:latin typeface="Questrial" panose="020B0604020202020204" charset="0"/>
                </a:rPr>
                <a:t>Indicadores</a:t>
              </a:r>
            </a:p>
            <a:p>
              <a:pPr eaLnBrk="1" hangingPunct="1"/>
              <a:r>
                <a:rPr lang="es-ES" altLang="es-ES_tradnl" sz="2000">
                  <a:latin typeface="Questrial" panose="020B0604020202020204" charset="0"/>
                </a:rPr>
                <a:t>de calidad</a:t>
              </a:r>
            </a:p>
          </p:txBody>
        </p:sp>
      </p:grpSp>
      <p:grpSp>
        <p:nvGrpSpPr>
          <p:cNvPr id="62" name="Group 25"/>
          <p:cNvGrpSpPr>
            <a:grpSpLocks/>
          </p:cNvGrpSpPr>
          <p:nvPr/>
        </p:nvGrpSpPr>
        <p:grpSpPr bwMode="auto">
          <a:xfrm>
            <a:off x="4716463" y="3294063"/>
            <a:ext cx="3956050" cy="3363912"/>
            <a:chOff x="2971" y="2075"/>
            <a:chExt cx="2492" cy="2119"/>
          </a:xfrm>
        </p:grpSpPr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3424" y="388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772" y="3670"/>
              <a:ext cx="1691" cy="524"/>
            </a:xfrm>
            <a:prstGeom prst="rect">
              <a:avLst/>
            </a:prstGeom>
            <a:noFill/>
            <a:ln w="9525">
              <a:solidFill>
                <a:srgbClr val="9622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altLang="es-ES_tradnl">
                  <a:latin typeface="Questrial" panose="020B0604020202020204" charset="0"/>
                </a:rPr>
                <a:t>DOCTORADO </a:t>
              </a:r>
            </a:p>
            <a:p>
              <a:pPr algn="ctr" eaLnBrk="1" hangingPunct="1"/>
              <a:r>
                <a:rPr lang="es-ES" altLang="es-ES_tradnl">
                  <a:latin typeface="Questrial" panose="020B0604020202020204" charset="0"/>
                </a:rPr>
                <a:t>INTERNACIONAL</a:t>
              </a:r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2971" y="2258"/>
              <a:ext cx="453" cy="0"/>
            </a:xfrm>
            <a:prstGeom prst="line">
              <a:avLst/>
            </a:prstGeom>
            <a:noFill/>
            <a:ln w="9525">
              <a:solidFill>
                <a:srgbClr val="96221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3527" y="2075"/>
              <a:ext cx="849" cy="446"/>
            </a:xfrm>
            <a:prstGeom prst="rect">
              <a:avLst/>
            </a:prstGeom>
            <a:noFill/>
            <a:ln w="9525">
              <a:solidFill>
                <a:srgbClr val="9622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altLang="es-ES_tradnl" sz="2000">
                  <a:latin typeface="Questrial" panose="020B0604020202020204" charset="0"/>
                </a:rPr>
                <a:t>Salir al </a:t>
              </a:r>
            </a:p>
            <a:p>
              <a:pPr algn="ctr" eaLnBrk="1" hangingPunct="1"/>
              <a:r>
                <a:rPr lang="es-ES" altLang="es-ES_tradnl" sz="2000">
                  <a:latin typeface="Questrial" panose="020B0604020202020204" charset="0"/>
                </a:rPr>
                <a:t>extranjero</a:t>
              </a:r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>
              <a:off x="4195" y="2574"/>
              <a:ext cx="0" cy="9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</p:grpSp>
      <p:grpSp>
        <p:nvGrpSpPr>
          <p:cNvPr id="68" name="Group 24"/>
          <p:cNvGrpSpPr>
            <a:grpSpLocks/>
          </p:cNvGrpSpPr>
          <p:nvPr/>
        </p:nvGrpSpPr>
        <p:grpSpPr bwMode="auto">
          <a:xfrm>
            <a:off x="34925" y="2544765"/>
            <a:ext cx="4608513" cy="738188"/>
            <a:chOff x="22" y="1603"/>
            <a:chExt cx="2903" cy="465"/>
          </a:xfrm>
        </p:grpSpPr>
        <p:sp>
          <p:nvSpPr>
            <p:cNvPr id="69" name="Text Box 15"/>
            <p:cNvSpPr txBox="1">
              <a:spLocks noChangeArrowheads="1"/>
            </p:cNvSpPr>
            <p:nvPr/>
          </p:nvSpPr>
          <p:spPr bwMode="auto">
            <a:xfrm>
              <a:off x="1225" y="1621"/>
              <a:ext cx="1472" cy="446"/>
            </a:xfrm>
            <a:prstGeom prst="rect">
              <a:avLst/>
            </a:prstGeom>
            <a:noFill/>
            <a:ln w="9525">
              <a:solidFill>
                <a:srgbClr val="9622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altLang="es-ES_tradnl" sz="2000">
                  <a:latin typeface="Questrial" panose="020B0604020202020204" charset="0"/>
                </a:rPr>
                <a:t>Máximo desarrollo </a:t>
              </a:r>
            </a:p>
            <a:p>
              <a:pPr algn="ctr" eaLnBrk="1" hangingPunct="1"/>
              <a:r>
                <a:rPr lang="es-ES" altLang="es-ES_tradnl" sz="2000">
                  <a:latin typeface="Questrial" panose="020B0604020202020204" charset="0"/>
                </a:rPr>
                <a:t>de competencias</a:t>
              </a: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 flipH="1">
              <a:off x="2698" y="1842"/>
              <a:ext cx="227" cy="0"/>
            </a:xfrm>
            <a:prstGeom prst="line">
              <a:avLst/>
            </a:prstGeom>
            <a:noFill/>
            <a:ln w="9525">
              <a:solidFill>
                <a:srgbClr val="96221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  <p:sp>
          <p:nvSpPr>
            <p:cNvPr id="71" name="Text Box 18"/>
            <p:cNvSpPr txBox="1">
              <a:spLocks noChangeArrowheads="1"/>
            </p:cNvSpPr>
            <p:nvPr/>
          </p:nvSpPr>
          <p:spPr bwMode="auto">
            <a:xfrm>
              <a:off x="22" y="1603"/>
              <a:ext cx="1151" cy="465"/>
            </a:xfrm>
            <a:prstGeom prst="rect">
              <a:avLst/>
            </a:prstGeom>
            <a:noFill/>
            <a:ln w="9525">
              <a:solidFill>
                <a:srgbClr val="9622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s-ES_tradnl" sz="1400">
                  <a:latin typeface="Questrial" panose="020B0604020202020204" charset="0"/>
                </a:rPr>
                <a:t>Hablar en público,</a:t>
              </a:r>
            </a:p>
            <a:p>
              <a:pPr eaLnBrk="1" hangingPunct="1"/>
              <a:r>
                <a:rPr lang="es-ES" altLang="es-ES_tradnl" sz="1400">
                  <a:latin typeface="Questrial" panose="020B0604020202020204" charset="0"/>
                </a:rPr>
                <a:t> trabajar en equipo, </a:t>
              </a:r>
            </a:p>
            <a:p>
              <a:pPr eaLnBrk="1" hangingPunct="1"/>
              <a:r>
                <a:rPr lang="es-ES" altLang="es-ES_tradnl" sz="1400">
                  <a:latin typeface="Questrial" panose="020B0604020202020204" charset="0"/>
                </a:rPr>
                <a:t>emitir juicios críticos,</a:t>
              </a:r>
            </a:p>
          </p:txBody>
        </p:sp>
        <p:sp>
          <p:nvSpPr>
            <p:cNvPr id="72" name="Line 19"/>
            <p:cNvSpPr>
              <a:spLocks noChangeShapeType="1"/>
            </p:cNvSpPr>
            <p:nvPr/>
          </p:nvSpPr>
          <p:spPr bwMode="auto">
            <a:xfrm flipH="1" flipV="1">
              <a:off x="1156" y="1842"/>
              <a:ext cx="113" cy="1"/>
            </a:xfrm>
            <a:prstGeom prst="line">
              <a:avLst/>
            </a:prstGeom>
            <a:noFill/>
            <a:ln w="9525">
              <a:solidFill>
                <a:srgbClr val="96221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</p:grpSp>
      <p:grpSp>
        <p:nvGrpSpPr>
          <p:cNvPr id="73" name="Group 23"/>
          <p:cNvGrpSpPr>
            <a:grpSpLocks/>
          </p:cNvGrpSpPr>
          <p:nvPr/>
        </p:nvGrpSpPr>
        <p:grpSpPr bwMode="auto">
          <a:xfrm>
            <a:off x="4716463" y="2049463"/>
            <a:ext cx="2501900" cy="708025"/>
            <a:chOff x="2971" y="1291"/>
            <a:chExt cx="1576" cy="446"/>
          </a:xfrm>
        </p:grpSpPr>
        <p:sp>
          <p:nvSpPr>
            <p:cNvPr id="74" name="Line 20"/>
            <p:cNvSpPr>
              <a:spLocks noChangeShapeType="1"/>
            </p:cNvSpPr>
            <p:nvPr/>
          </p:nvSpPr>
          <p:spPr bwMode="auto">
            <a:xfrm>
              <a:off x="2971" y="1515"/>
              <a:ext cx="453" cy="0"/>
            </a:xfrm>
            <a:prstGeom prst="line">
              <a:avLst/>
            </a:prstGeom>
            <a:noFill/>
            <a:ln w="9525">
              <a:solidFill>
                <a:srgbClr val="96221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>
                <a:latin typeface="Questrial" panose="020B0604020202020204" charset="0"/>
              </a:endParaRP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3449" y="1291"/>
              <a:ext cx="1098" cy="446"/>
            </a:xfrm>
            <a:prstGeom prst="rect">
              <a:avLst/>
            </a:prstGeom>
            <a:noFill/>
            <a:ln w="9525">
              <a:solidFill>
                <a:srgbClr val="9622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altLang="es-ES_tradnl" sz="2000" dirty="0">
                  <a:latin typeface="Questrial" panose="020B0604020202020204" charset="0"/>
                </a:rPr>
                <a:t>Adquirir </a:t>
              </a:r>
            </a:p>
            <a:p>
              <a:pPr algn="ctr" eaLnBrk="1" hangingPunct="1"/>
              <a:r>
                <a:rPr lang="es-ES" altLang="es-ES_tradnl" sz="2000" dirty="0">
                  <a:latin typeface="Questrial" panose="020B0604020202020204" charset="0"/>
                </a:rPr>
                <a:t>conocimiento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7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Universidad de Navarra”</a:t>
            </a:r>
            <a:endParaRPr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12895" r="20209" b="11005"/>
          <a:stretch>
            <a:fillRect/>
          </a:stretch>
        </p:blipFill>
        <p:spPr bwMode="auto">
          <a:xfrm>
            <a:off x="1908175" y="2237106"/>
            <a:ext cx="54721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 CuadroTexto"/>
          <p:cNvSpPr txBox="1">
            <a:spLocks noChangeArrowheads="1"/>
          </p:cNvSpPr>
          <p:nvPr/>
        </p:nvSpPr>
        <p:spPr bwMode="auto">
          <a:xfrm>
            <a:off x="1908175" y="1389381"/>
            <a:ext cx="5688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s-ES_tradnl" altLang="es-ES_tradnl">
                <a:latin typeface="Questrial" panose="020B0604020202020204" charset="0"/>
              </a:rPr>
              <a:t>MAPA TEMÁTICO DE INVESTIGACIÓN</a:t>
            </a:r>
            <a:endParaRPr lang="es-ES" altLang="es-ES_tradnl">
              <a:latin typeface="Questrial" panose="020B060402020202020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1470" y="6279426"/>
            <a:ext cx="6835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altLang="es-ES_tradnl" dirty="0">
                <a:latin typeface="Questrial" panose="020B0604020202020204" charset="0"/>
              </a:rPr>
              <a:t>https://www.unav.edu/web/investigacion/investigadores/mapa-tematico</a:t>
            </a:r>
          </a:p>
        </p:txBody>
      </p:sp>
    </p:spTree>
    <p:extLst>
      <p:ext uri="{BB962C8B-B14F-4D97-AF65-F5344CB8AC3E}">
        <p14:creationId xmlns:p14="http://schemas.microsoft.com/office/powerpoint/2010/main" val="17521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medio">
  <a:themeElements>
    <a:clrScheme name="Intermedio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3103</Words>
  <Application>Microsoft Office PowerPoint</Application>
  <PresentationFormat>Presentación en pantalla (4:3)</PresentationFormat>
  <Paragraphs>468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Times New Roman</vt:lpstr>
      <vt:lpstr>Noto Sans Symbols</vt:lpstr>
      <vt:lpstr>Wingdings</vt:lpstr>
      <vt:lpstr>ＭＳ Ｐゴシック</vt:lpstr>
      <vt:lpstr>Questrial</vt:lpstr>
      <vt:lpstr>Calibri</vt:lpstr>
      <vt:lpstr>Intermedio</vt:lpstr>
      <vt:lpstr>SESIÓN DE PRESENTACIÓN DE LA ESCUELA DE DOCTORADO</vt:lpstr>
      <vt:lpstr>Estructura de la sesión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“Investigar en la Universidad de Navarra”</vt:lpstr>
      <vt:lpstr>Estructura de la sesión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“Régimen de los estudios de doctorado”</vt:lpstr>
      <vt:lpstr>Estructura de la sesión</vt:lpstr>
      <vt:lpstr>“Cuestiones básicas contratados predoctorales”</vt:lpstr>
      <vt:lpstr>“Cuestiones básicas contratados predoctorales”</vt:lpstr>
      <vt:lpstr>“Cuestiones básicas contratados predoctorales”</vt:lpstr>
      <vt:lpstr>“Cuestiones básicas contratados predoctorales”</vt:lpstr>
      <vt:lpstr>“Cuestiones básicas contratados predoctorales”</vt:lpstr>
      <vt:lpstr>“Cuestiones básicas contratados predoctorales”</vt:lpstr>
      <vt:lpstr>“Cuestiones básicas contratados predoctorales”</vt:lpstr>
      <vt:lpstr>“Cuestiones básicas contratados predoctorales”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DE PRESENTACIÓN DE LA ESCUELA DE DOCTORADO</dc:title>
  <dc:creator>Unai Zalba Irigoyen</dc:creator>
  <cp:lastModifiedBy>Servicios Informáticos</cp:lastModifiedBy>
  <cp:revision>64</cp:revision>
  <dcterms:modified xsi:type="dcterms:W3CDTF">2020-10-13T07:35:50Z</dcterms:modified>
</cp:coreProperties>
</file>